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sldIdLst>
    <p:sldId id="257" r:id="rId2"/>
    <p:sldId id="342" r:id="rId3"/>
    <p:sldId id="344" r:id="rId4"/>
    <p:sldId id="330" r:id="rId5"/>
    <p:sldId id="304" r:id="rId6"/>
    <p:sldId id="349" r:id="rId7"/>
    <p:sldId id="332" r:id="rId8"/>
    <p:sldId id="333" r:id="rId9"/>
    <p:sldId id="347" r:id="rId10"/>
    <p:sldId id="336" r:id="rId11"/>
    <p:sldId id="338" r:id="rId12"/>
    <p:sldId id="340" r:id="rId13"/>
    <p:sldId id="348" r:id="rId14"/>
    <p:sldId id="337" r:id="rId15"/>
    <p:sldId id="351" r:id="rId16"/>
    <p:sldId id="353" r:id="rId17"/>
    <p:sldId id="350" r:id="rId18"/>
    <p:sldId id="352" r:id="rId19"/>
    <p:sldId id="346" r:id="rId20"/>
    <p:sldId id="356" r:id="rId21"/>
    <p:sldId id="354" r:id="rId22"/>
    <p:sldId id="334" r:id="rId23"/>
    <p:sldId id="357" r:id="rId24"/>
    <p:sldId id="358" r:id="rId25"/>
    <p:sldId id="343" r:id="rId26"/>
    <p:sldId id="359" r:id="rId27"/>
    <p:sldId id="355" r:id="rId28"/>
    <p:sldId id="323" r:id="rId29"/>
    <p:sldId id="301" r:id="rId30"/>
    <p:sldId id="302" r:id="rId31"/>
    <p:sldId id="312" r:id="rId32"/>
    <p:sldId id="279" r:id="rId33"/>
    <p:sldId id="317"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0" autoAdjust="0"/>
    <p:restoredTop sz="90000" autoAdjust="0"/>
  </p:normalViewPr>
  <p:slideViewPr>
    <p:cSldViewPr snapToGrid="0">
      <p:cViewPr>
        <p:scale>
          <a:sx n="100" d="100"/>
          <a:sy n="100" d="100"/>
        </p:scale>
        <p:origin x="1956" y="2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EE0D44-209F-4E48-BF47-5709A25FBC07}" type="datetimeFigureOut">
              <a:rPr lang="en-US" smtClean="0"/>
              <a:t>3/12/2020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705D03-3BDB-48B2-B773-6D03D1A1D1CF}" type="slidenum">
              <a:rPr lang="en-US" smtClean="0"/>
              <a:t>‹#›</a:t>
            </a:fld>
            <a:endParaRPr lang="en-US"/>
          </a:p>
        </p:txBody>
      </p:sp>
    </p:spTree>
    <p:extLst>
      <p:ext uri="{BB962C8B-B14F-4D97-AF65-F5344CB8AC3E}">
        <p14:creationId xmlns:p14="http://schemas.microsoft.com/office/powerpoint/2010/main" val="26616982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en.wikipedia.org/wiki/Statistical_dispersion" TargetMode="External"/><Relationship Id="rId13" Type="http://schemas.openxmlformats.org/officeDocument/2006/relationships/hyperlink" Target="https://en.wikipedia.org/wiki/Errors_and_residuals_in_statistics" TargetMode="External"/><Relationship Id="rId3" Type="http://schemas.openxmlformats.org/officeDocument/2006/relationships/hyperlink" Target="https://en.wikipedia.org/wiki/Statistics" TargetMode="External"/><Relationship Id="rId7" Type="http://schemas.openxmlformats.org/officeDocument/2006/relationships/hyperlink" Target="https://en.wikipedia.org/wiki/Variance" TargetMode="External"/><Relationship Id="rId12" Type="http://schemas.openxmlformats.org/officeDocument/2006/relationships/hyperlink" Target="https://en.wikipedia.org/wiki/Statistical_hypothesis_testing" TargetMode="External"/><Relationship Id="rId17" Type="http://schemas.openxmlformats.org/officeDocument/2006/relationships/hyperlink" Target="https://en.wikipedia.org/wiki/Location_test" TargetMode="External"/><Relationship Id="rId2" Type="http://schemas.openxmlformats.org/officeDocument/2006/relationships/slide" Target="../slides/slide13.xml"/><Relationship Id="rId16" Type="http://schemas.openxmlformats.org/officeDocument/2006/relationships/hyperlink" Target="https://en.wikipedia.org/wiki/Heteroscedasticity#cite_note-3" TargetMode="External"/><Relationship Id="rId1" Type="http://schemas.openxmlformats.org/officeDocument/2006/relationships/notesMaster" Target="../notesMasters/notesMaster1.xml"/><Relationship Id="rId6" Type="http://schemas.openxmlformats.org/officeDocument/2006/relationships/hyperlink" Target="https://en.wikipedia.org/wiki/Ancient_Greek" TargetMode="External"/><Relationship Id="rId11" Type="http://schemas.openxmlformats.org/officeDocument/2006/relationships/hyperlink" Target="https://en.wikipedia.org/wiki/Analysis_of_variance" TargetMode="External"/><Relationship Id="rId5" Type="http://schemas.openxmlformats.org/officeDocument/2006/relationships/hyperlink" Target="https://en.wikipedia.org/wiki/Heteroscedasticity#cite_note-1" TargetMode="External"/><Relationship Id="rId15" Type="http://schemas.openxmlformats.org/officeDocument/2006/relationships/hyperlink" Target="https://en.wikipedia.org/wiki/Heteroscedasticity#cite_note-2" TargetMode="External"/><Relationship Id="rId10" Type="http://schemas.openxmlformats.org/officeDocument/2006/relationships/hyperlink" Target="https://en.wikipedia.org/wiki/Regression_analysis" TargetMode="External"/><Relationship Id="rId4" Type="http://schemas.openxmlformats.org/officeDocument/2006/relationships/hyperlink" Target="https://en.wikipedia.org/wiki/Random_variable" TargetMode="External"/><Relationship Id="rId9" Type="http://schemas.openxmlformats.org/officeDocument/2006/relationships/hyperlink" Target="https://en.wikipedia.org/wiki/Homoscedasticity" TargetMode="External"/><Relationship Id="rId14" Type="http://schemas.openxmlformats.org/officeDocument/2006/relationships/hyperlink" Target="https://en.wikipedia.org/wiki/Ordinary_least_squares"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7909E1-6880-4BDD-B6A8-BE2F3BA24082}" type="slidenum">
              <a:rPr lang="en-US" smtClean="0"/>
              <a:t>1</a:t>
            </a:fld>
            <a:endParaRPr lang="en-US"/>
          </a:p>
        </p:txBody>
      </p:sp>
    </p:spTree>
    <p:extLst>
      <p:ext uri="{BB962C8B-B14F-4D97-AF65-F5344CB8AC3E}">
        <p14:creationId xmlns:p14="http://schemas.microsoft.com/office/powerpoint/2010/main" val="2910448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10</a:t>
            </a:fld>
            <a:endParaRPr lang="en-US"/>
          </a:p>
        </p:txBody>
      </p:sp>
    </p:spTree>
    <p:extLst>
      <p:ext uri="{BB962C8B-B14F-4D97-AF65-F5344CB8AC3E}">
        <p14:creationId xmlns:p14="http://schemas.microsoft.com/office/powerpoint/2010/main" val="3417546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dirty="0"/>
              <a:t>Three internal validation techniques are shown. Split-sample means that a random split is made, resulting in e.g. a 50% development and a 50% validation sample. Cross-validation uses the same principle, but alternates the development and validation samples (e.g. 50:50 split means 2 development and test rounds; a 90:10 split 10 rounds). The most extreme variant of cross-validation is the ‘jack-knife’, where n-1 patients are used for model development, with validation on the patient who was left out. The bootstrap is however the preferred technique (see next slide).</a:t>
            </a:r>
          </a:p>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11</a:t>
            </a:fld>
            <a:endParaRPr lang="en-US"/>
          </a:p>
        </p:txBody>
      </p:sp>
    </p:spTree>
    <p:extLst>
      <p:ext uri="{BB962C8B-B14F-4D97-AF65-F5344CB8AC3E}">
        <p14:creationId xmlns:p14="http://schemas.microsoft.com/office/powerpoint/2010/main" val="11229009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12</a:t>
            </a:fld>
            <a:endParaRPr lang="en-US"/>
          </a:p>
        </p:txBody>
      </p:sp>
    </p:spTree>
    <p:extLst>
      <p:ext uri="{BB962C8B-B14F-4D97-AF65-F5344CB8AC3E}">
        <p14:creationId xmlns:p14="http://schemas.microsoft.com/office/powerpoint/2010/main" val="1729379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heteroscedasticity (also spelled heteroskedasticity) refers to the circumstance in which the variability of a variable is unequal across the range of values of a second variable that predicts it.</a:t>
            </a:r>
          </a:p>
          <a:p>
            <a:endParaRPr lang="en-US" dirty="0"/>
          </a:p>
          <a:p>
            <a:pPr rtl="0"/>
            <a:r>
              <a:rPr lang="en-US" dirty="0">
                <a:effectLst/>
              </a:rPr>
              <a:t>In </a:t>
            </a:r>
            <a:r>
              <a:rPr lang="en-US" dirty="0">
                <a:effectLst/>
                <a:hlinkClick r:id="rId3" tooltip="Statistics"/>
              </a:rPr>
              <a:t>statistics</a:t>
            </a:r>
            <a:r>
              <a:rPr lang="en-US" dirty="0">
                <a:effectLst/>
              </a:rPr>
              <a:t>, a collection of </a:t>
            </a:r>
            <a:r>
              <a:rPr lang="en-US" dirty="0">
                <a:effectLst/>
                <a:hlinkClick r:id="rId4" tooltip="Random variable"/>
              </a:rPr>
              <a:t>random variables</a:t>
            </a:r>
            <a:r>
              <a:rPr lang="en-US" dirty="0">
                <a:effectLst/>
              </a:rPr>
              <a:t> is </a:t>
            </a:r>
            <a:r>
              <a:rPr lang="en-US" b="1" dirty="0">
                <a:effectLst/>
              </a:rPr>
              <a:t>heteroscedastic</a:t>
            </a:r>
            <a:r>
              <a:rPr lang="en-US" dirty="0">
                <a:effectLst/>
              </a:rPr>
              <a:t> (or </a:t>
            </a:r>
            <a:r>
              <a:rPr lang="en-US" b="1" dirty="0">
                <a:effectLst/>
              </a:rPr>
              <a:t>heteroskedastic</a:t>
            </a:r>
            <a:r>
              <a:rPr lang="en-US" dirty="0">
                <a:effectLst/>
              </a:rPr>
              <a:t>;</a:t>
            </a:r>
            <a:r>
              <a:rPr lang="en-US" baseline="30000" dirty="0">
                <a:effectLst/>
                <a:hlinkClick r:id="rId5"/>
              </a:rPr>
              <a:t>[notes 1]</a:t>
            </a:r>
            <a:r>
              <a:rPr lang="en-US" dirty="0">
                <a:effectLst/>
              </a:rPr>
              <a:t> from </a:t>
            </a:r>
            <a:r>
              <a:rPr lang="en-US" dirty="0">
                <a:effectLst/>
                <a:hlinkClick r:id="rId6" tooltip="Ancient Greek"/>
              </a:rPr>
              <a:t>Ancient Greek</a:t>
            </a:r>
            <a:r>
              <a:rPr lang="en-US" dirty="0">
                <a:effectLst/>
              </a:rPr>
              <a:t> </a:t>
            </a:r>
            <a:r>
              <a:rPr lang="en-US" i="1" dirty="0">
                <a:effectLst/>
              </a:rPr>
              <a:t>hetero</a:t>
            </a:r>
            <a:r>
              <a:rPr lang="en-US" dirty="0">
                <a:effectLst/>
              </a:rPr>
              <a:t> “different” and </a:t>
            </a:r>
            <a:r>
              <a:rPr lang="en-US" i="1" dirty="0" err="1">
                <a:effectLst/>
              </a:rPr>
              <a:t>skedasis</a:t>
            </a:r>
            <a:r>
              <a:rPr lang="en-US" dirty="0">
                <a:effectLst/>
              </a:rPr>
              <a:t> “dispersion”) if there are sub-populations that have different variabilities from others. Here "variability" could be quantified by the </a:t>
            </a:r>
            <a:r>
              <a:rPr lang="en-US" dirty="0">
                <a:effectLst/>
                <a:hlinkClick r:id="rId7" tooltip="Variance"/>
              </a:rPr>
              <a:t>variance</a:t>
            </a:r>
            <a:r>
              <a:rPr lang="en-US" dirty="0">
                <a:effectLst/>
              </a:rPr>
              <a:t> or any other measure of </a:t>
            </a:r>
            <a:r>
              <a:rPr lang="en-US" dirty="0">
                <a:effectLst/>
                <a:hlinkClick r:id="rId8" tooltip="Statistical dispersion"/>
              </a:rPr>
              <a:t>statistical dispersion</a:t>
            </a:r>
            <a:r>
              <a:rPr lang="en-US" dirty="0">
                <a:effectLst/>
              </a:rPr>
              <a:t>. Thus heteroscedasticity is the absence of </a:t>
            </a:r>
            <a:r>
              <a:rPr lang="en-US" dirty="0">
                <a:effectLst/>
                <a:hlinkClick r:id="rId9" tooltip="Homoscedasticity"/>
              </a:rPr>
              <a:t>homoscedasticity</a:t>
            </a:r>
            <a:r>
              <a:rPr lang="en-US" dirty="0">
                <a:effectLst/>
              </a:rPr>
              <a:t>.</a:t>
            </a:r>
          </a:p>
          <a:p>
            <a:pPr rtl="0"/>
            <a:r>
              <a:rPr lang="en-US" dirty="0">
                <a:effectLst/>
              </a:rPr>
              <a:t>The existence of heteroscedasticity is a major concern in the application of </a:t>
            </a:r>
            <a:r>
              <a:rPr lang="en-US" dirty="0">
                <a:effectLst/>
                <a:hlinkClick r:id="rId10" tooltip="Regression analysis"/>
              </a:rPr>
              <a:t>regression analysis</a:t>
            </a:r>
            <a:r>
              <a:rPr lang="en-US" dirty="0">
                <a:effectLst/>
              </a:rPr>
              <a:t>, including the </a:t>
            </a:r>
            <a:r>
              <a:rPr lang="en-US" dirty="0">
                <a:effectLst/>
                <a:hlinkClick r:id="rId11" tooltip="Analysis of variance"/>
              </a:rPr>
              <a:t>analysis of variance</a:t>
            </a:r>
            <a:r>
              <a:rPr lang="en-US" dirty="0">
                <a:effectLst/>
              </a:rPr>
              <a:t>, as it can invalidate </a:t>
            </a:r>
            <a:r>
              <a:rPr lang="en-US" dirty="0">
                <a:effectLst/>
                <a:hlinkClick r:id="rId12" tooltip="Statistical hypothesis testing"/>
              </a:rPr>
              <a:t>statistical tests of significance</a:t>
            </a:r>
            <a:r>
              <a:rPr lang="en-US" dirty="0">
                <a:effectLst/>
              </a:rPr>
              <a:t> that assume that the </a:t>
            </a:r>
            <a:r>
              <a:rPr lang="en-US" dirty="0">
                <a:effectLst/>
                <a:hlinkClick r:id="rId13" tooltip="Errors and residuals in statistics"/>
              </a:rPr>
              <a:t>modelling errors</a:t>
            </a:r>
            <a:r>
              <a:rPr lang="en-US" dirty="0">
                <a:effectLst/>
              </a:rPr>
              <a:t> are uncorrelated and uniform—hence that their variances do not vary with the effects being modeled. For instance, while the </a:t>
            </a:r>
            <a:r>
              <a:rPr lang="en-US" dirty="0">
                <a:effectLst/>
                <a:hlinkClick r:id="rId14" tooltip="Ordinary least squares"/>
              </a:rPr>
              <a:t>ordinary least squares</a:t>
            </a:r>
            <a:r>
              <a:rPr lang="en-US" dirty="0">
                <a:effectLst/>
              </a:rPr>
              <a:t> estimator is still unbiased in the presence of heteroscedasticity, it is inefficient because the true variance and covariance are underestimated.</a:t>
            </a:r>
            <a:r>
              <a:rPr lang="en-US" baseline="30000" dirty="0">
                <a:effectLst/>
                <a:hlinkClick r:id="rId15"/>
              </a:rPr>
              <a:t>[1]</a:t>
            </a:r>
            <a:r>
              <a:rPr lang="en-US" baseline="30000" dirty="0">
                <a:effectLst/>
                <a:hlinkClick r:id="rId16"/>
              </a:rPr>
              <a:t>[2]</a:t>
            </a:r>
            <a:r>
              <a:rPr lang="en-US" dirty="0">
                <a:effectLst/>
              </a:rPr>
              <a:t> Similarly, in testing for differences between sub-populations using a </a:t>
            </a:r>
            <a:r>
              <a:rPr lang="en-US" dirty="0">
                <a:effectLst/>
                <a:hlinkClick r:id="rId17" tooltip="Location test"/>
              </a:rPr>
              <a:t>location test</a:t>
            </a:r>
            <a:r>
              <a:rPr lang="en-US" dirty="0">
                <a:effectLst/>
              </a:rPr>
              <a:t>, some standard tests assume that variances within groups are equal.</a:t>
            </a:r>
          </a:p>
          <a:p>
            <a:endParaRPr lang="en-US" dirty="0"/>
          </a:p>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13</a:t>
            </a:fld>
            <a:endParaRPr lang="en-US"/>
          </a:p>
        </p:txBody>
      </p:sp>
    </p:spTree>
    <p:extLst>
      <p:ext uri="{BB962C8B-B14F-4D97-AF65-F5344CB8AC3E}">
        <p14:creationId xmlns:p14="http://schemas.microsoft.com/office/powerpoint/2010/main" val="17934979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14</a:t>
            </a:fld>
            <a:endParaRPr lang="en-US"/>
          </a:p>
        </p:txBody>
      </p:sp>
    </p:spTree>
    <p:extLst>
      <p:ext uri="{BB962C8B-B14F-4D97-AF65-F5344CB8AC3E}">
        <p14:creationId xmlns:p14="http://schemas.microsoft.com/office/powerpoint/2010/main" val="3119576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15</a:t>
            </a:fld>
            <a:endParaRPr lang="en-US"/>
          </a:p>
        </p:txBody>
      </p:sp>
    </p:spTree>
    <p:extLst>
      <p:ext uri="{BB962C8B-B14F-4D97-AF65-F5344CB8AC3E}">
        <p14:creationId xmlns:p14="http://schemas.microsoft.com/office/powerpoint/2010/main" val="11172463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16</a:t>
            </a:fld>
            <a:endParaRPr lang="en-US"/>
          </a:p>
        </p:txBody>
      </p:sp>
    </p:spTree>
    <p:extLst>
      <p:ext uri="{BB962C8B-B14F-4D97-AF65-F5344CB8AC3E}">
        <p14:creationId xmlns:p14="http://schemas.microsoft.com/office/powerpoint/2010/main" val="5222855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17</a:t>
            </a:fld>
            <a:endParaRPr lang="en-US"/>
          </a:p>
        </p:txBody>
      </p:sp>
    </p:spTree>
    <p:extLst>
      <p:ext uri="{BB962C8B-B14F-4D97-AF65-F5344CB8AC3E}">
        <p14:creationId xmlns:p14="http://schemas.microsoft.com/office/powerpoint/2010/main" val="41051022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18</a:t>
            </a:fld>
            <a:endParaRPr lang="en-US"/>
          </a:p>
        </p:txBody>
      </p:sp>
    </p:spTree>
    <p:extLst>
      <p:ext uri="{BB962C8B-B14F-4D97-AF65-F5344CB8AC3E}">
        <p14:creationId xmlns:p14="http://schemas.microsoft.com/office/powerpoint/2010/main" val="1869342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19</a:t>
            </a:fld>
            <a:endParaRPr lang="en-US"/>
          </a:p>
        </p:txBody>
      </p:sp>
    </p:spTree>
    <p:extLst>
      <p:ext uri="{BB962C8B-B14F-4D97-AF65-F5344CB8AC3E}">
        <p14:creationId xmlns:p14="http://schemas.microsoft.com/office/powerpoint/2010/main" val="3985200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2</a:t>
            </a:fld>
            <a:endParaRPr lang="en-US"/>
          </a:p>
        </p:txBody>
      </p:sp>
    </p:spTree>
    <p:extLst>
      <p:ext uri="{BB962C8B-B14F-4D97-AF65-F5344CB8AC3E}">
        <p14:creationId xmlns:p14="http://schemas.microsoft.com/office/powerpoint/2010/main" val="3961279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20</a:t>
            </a:fld>
            <a:endParaRPr lang="en-US"/>
          </a:p>
        </p:txBody>
      </p:sp>
    </p:spTree>
    <p:extLst>
      <p:ext uri="{BB962C8B-B14F-4D97-AF65-F5344CB8AC3E}">
        <p14:creationId xmlns:p14="http://schemas.microsoft.com/office/powerpoint/2010/main" val="25669621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21</a:t>
            </a:fld>
            <a:endParaRPr lang="en-US"/>
          </a:p>
        </p:txBody>
      </p:sp>
    </p:spTree>
    <p:extLst>
      <p:ext uri="{BB962C8B-B14F-4D97-AF65-F5344CB8AC3E}">
        <p14:creationId xmlns:p14="http://schemas.microsoft.com/office/powerpoint/2010/main" val="3170852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22</a:t>
            </a:fld>
            <a:endParaRPr lang="en-US"/>
          </a:p>
        </p:txBody>
      </p:sp>
    </p:spTree>
    <p:extLst>
      <p:ext uri="{BB962C8B-B14F-4D97-AF65-F5344CB8AC3E}">
        <p14:creationId xmlns:p14="http://schemas.microsoft.com/office/powerpoint/2010/main" val="2536461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23</a:t>
            </a:fld>
            <a:endParaRPr lang="en-US"/>
          </a:p>
        </p:txBody>
      </p:sp>
    </p:spTree>
    <p:extLst>
      <p:ext uri="{BB962C8B-B14F-4D97-AF65-F5344CB8AC3E}">
        <p14:creationId xmlns:p14="http://schemas.microsoft.com/office/powerpoint/2010/main" val="2158297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24</a:t>
            </a:fld>
            <a:endParaRPr lang="en-US"/>
          </a:p>
        </p:txBody>
      </p:sp>
    </p:spTree>
    <p:extLst>
      <p:ext uri="{BB962C8B-B14F-4D97-AF65-F5344CB8AC3E}">
        <p14:creationId xmlns:p14="http://schemas.microsoft.com/office/powerpoint/2010/main" val="14158627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25</a:t>
            </a:fld>
            <a:endParaRPr lang="en-US"/>
          </a:p>
        </p:txBody>
      </p:sp>
    </p:spTree>
    <p:extLst>
      <p:ext uri="{BB962C8B-B14F-4D97-AF65-F5344CB8AC3E}">
        <p14:creationId xmlns:p14="http://schemas.microsoft.com/office/powerpoint/2010/main" val="26988430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26</a:t>
            </a:fld>
            <a:endParaRPr lang="en-US"/>
          </a:p>
        </p:txBody>
      </p:sp>
    </p:spTree>
    <p:extLst>
      <p:ext uri="{BB962C8B-B14F-4D97-AF65-F5344CB8AC3E}">
        <p14:creationId xmlns:p14="http://schemas.microsoft.com/office/powerpoint/2010/main" val="15210430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27</a:t>
            </a:fld>
            <a:endParaRPr lang="en-US"/>
          </a:p>
        </p:txBody>
      </p:sp>
    </p:spTree>
    <p:extLst>
      <p:ext uri="{BB962C8B-B14F-4D97-AF65-F5344CB8AC3E}">
        <p14:creationId xmlns:p14="http://schemas.microsoft.com/office/powerpoint/2010/main" val="34941893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unit design as a descriptor of uncertainty, which is a function of survey order</a:t>
            </a:r>
          </a:p>
        </p:txBody>
      </p:sp>
      <p:sp>
        <p:nvSpPr>
          <p:cNvPr id="4" name="Slide Number Placeholder 3"/>
          <p:cNvSpPr>
            <a:spLocks noGrp="1"/>
          </p:cNvSpPr>
          <p:nvPr>
            <p:ph type="sldNum" sz="quarter" idx="10"/>
          </p:nvPr>
        </p:nvSpPr>
        <p:spPr/>
        <p:txBody>
          <a:bodyPr/>
          <a:lstStyle/>
          <a:p>
            <a:fld id="{459BFACE-0DFB-44A8-9511-CBB7B0A920B6}" type="slidenum">
              <a:rPr lang="en-US" smtClean="0"/>
              <a:t>28</a:t>
            </a:fld>
            <a:endParaRPr lang="en-US"/>
          </a:p>
        </p:txBody>
      </p:sp>
    </p:spTree>
    <p:extLst>
      <p:ext uri="{BB962C8B-B14F-4D97-AF65-F5344CB8AC3E}">
        <p14:creationId xmlns:p14="http://schemas.microsoft.com/office/powerpoint/2010/main" val="9454918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Acknowledgements</a:t>
            </a:r>
          </a:p>
          <a:p>
            <a:endParaRPr lang="en-US" dirty="0"/>
          </a:p>
          <a:p>
            <a:r>
              <a:rPr lang="en-US"/>
              <a:t>Data sources</a:t>
            </a:r>
          </a:p>
          <a:p>
            <a:endParaRPr lang="en-US" dirty="0"/>
          </a:p>
          <a:p>
            <a:r>
              <a:rPr lang="en-US" dirty="0"/>
              <a:t>Something about original idea, implementation, </a:t>
            </a:r>
            <a:r>
              <a:rPr lang="en-US" dirty="0" err="1"/>
              <a:t>soilweb</a:t>
            </a:r>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29</a:t>
            </a:fld>
            <a:endParaRPr lang="en-US"/>
          </a:p>
        </p:txBody>
      </p:sp>
    </p:spTree>
    <p:extLst>
      <p:ext uri="{BB962C8B-B14F-4D97-AF65-F5344CB8AC3E}">
        <p14:creationId xmlns:p14="http://schemas.microsoft.com/office/powerpoint/2010/main" val="2312433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that we help the discussion along let’s look at some definitions and come to an agreement as to what they mean without getting into any academic debate about the merits of the definitions.</a:t>
            </a:r>
          </a:p>
          <a:p>
            <a:endParaRPr lang="en-US" baseline="0" dirty="0"/>
          </a:p>
          <a:p>
            <a:r>
              <a:rPr lang="en-US" baseline="0" dirty="0"/>
              <a:t>Usually, when referring to measurements directly or indirectly “precision” and “accuracy” are the preferred terms.</a:t>
            </a:r>
          </a:p>
          <a:p>
            <a:r>
              <a:rPr lang="en-US" baseline="0" dirty="0"/>
              <a:t>When dealing with predictions or modeling, then the “uncertainty” term would be preferred.</a:t>
            </a:r>
          </a:p>
          <a:p>
            <a:endParaRPr lang="en-US" baseline="0" dirty="0"/>
          </a:p>
          <a:p>
            <a:r>
              <a:rPr lang="en-US" baseline="0" dirty="0"/>
              <a:t>However, others can argue that errors and uncertainty are not very different. At one level both can describe the deviation of a true (measured) value from predicted (either via analytical method or modeling). Analytical methods are also modeling in some sense as we use chemicals or sensors to measure a certain quantity and generate a number (prediction), but we know with certainty that the number varies slightly each time we perform the same analysis. The true value in a sense is like a moving target.  </a:t>
            </a:r>
            <a:endParaRPr lang="en-US" dirty="0"/>
          </a:p>
        </p:txBody>
      </p:sp>
      <p:sp>
        <p:nvSpPr>
          <p:cNvPr id="4" name="Slide Number Placeholder 3"/>
          <p:cNvSpPr>
            <a:spLocks noGrp="1"/>
          </p:cNvSpPr>
          <p:nvPr>
            <p:ph type="sldNum" sz="quarter" idx="10"/>
          </p:nvPr>
        </p:nvSpPr>
        <p:spPr/>
        <p:txBody>
          <a:bodyPr/>
          <a:lstStyle/>
          <a:p>
            <a:fld id="{4D9C179D-3554-41BC-AC19-3AEE0A69A76C}" type="slidenum">
              <a:rPr lang="en-US" smtClean="0"/>
              <a:t>3</a:t>
            </a:fld>
            <a:endParaRPr lang="en-US"/>
          </a:p>
        </p:txBody>
      </p:sp>
    </p:spTree>
    <p:extLst>
      <p:ext uri="{BB962C8B-B14F-4D97-AF65-F5344CB8AC3E}">
        <p14:creationId xmlns:p14="http://schemas.microsoft.com/office/powerpoint/2010/main" val="12297217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Acknowledgements</a:t>
            </a:r>
          </a:p>
          <a:p>
            <a:endParaRPr lang="en-US" dirty="0"/>
          </a:p>
          <a:p>
            <a:r>
              <a:rPr lang="en-US"/>
              <a:t>Data sources</a:t>
            </a:r>
          </a:p>
          <a:p>
            <a:endParaRPr lang="en-US" dirty="0"/>
          </a:p>
          <a:p>
            <a:r>
              <a:rPr lang="en-US" dirty="0"/>
              <a:t>Something about original idea, implementation, </a:t>
            </a:r>
            <a:r>
              <a:rPr lang="en-US" dirty="0" err="1"/>
              <a:t>soilweb</a:t>
            </a:r>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30</a:t>
            </a:fld>
            <a:endParaRPr lang="en-US"/>
          </a:p>
        </p:txBody>
      </p:sp>
    </p:spTree>
    <p:extLst>
      <p:ext uri="{BB962C8B-B14F-4D97-AF65-F5344CB8AC3E}">
        <p14:creationId xmlns:p14="http://schemas.microsoft.com/office/powerpoint/2010/main" val="25940735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Future products will span a wide range of</a:t>
            </a:r>
            <a:r>
              <a:rPr lang="en-US" baseline="0" dirty="0"/>
              <a:t> scales (resolution) so that our data can be integrated into models: landscape to GCM scales.</a:t>
            </a:r>
          </a:p>
          <a:p>
            <a:pPr marL="171450" indent="-171450">
              <a:buFont typeface="Arial" panose="020B0604020202020204" pitchFamily="34" charset="0"/>
              <a:buChar char="•"/>
            </a:pPr>
            <a:r>
              <a:rPr lang="en-US" baseline="0" dirty="0"/>
              <a:t>Constraining uncertainty is an important goal, but we will have to deal with higher uncertainty as resolution is increased.</a:t>
            </a:r>
          </a:p>
          <a:p>
            <a:pPr marL="171450" indent="-171450">
              <a:buFont typeface="Arial" panose="020B0604020202020204" pitchFamily="34" charset="0"/>
              <a:buChar char="•"/>
            </a:pPr>
            <a:r>
              <a:rPr lang="en-US" baseline="0" dirty="0"/>
              <a:t>What does that mean? Generating predictions at high resolution requires more data; uncertainty must be properly communicated to users as we collect new data</a:t>
            </a:r>
          </a:p>
          <a:p>
            <a:pPr marL="171450" indent="-171450">
              <a:buFont typeface="Arial" panose="020B0604020202020204" pitchFamily="34" charset="0"/>
              <a:buChar char="•"/>
            </a:pPr>
            <a:r>
              <a:rPr lang="en-US" baseline="0" dirty="0"/>
              <a:t>There are natural and practical limits to how far we can push; that is OK as long as we communicate limitations of the new products.</a:t>
            </a:r>
          </a:p>
          <a:p>
            <a:pPr marL="171450" indent="-171450">
              <a:buFont typeface="Arial" panose="020B0604020202020204" pitchFamily="34" charset="0"/>
              <a:buChar char="•"/>
            </a:pPr>
            <a:r>
              <a:rPr lang="en-US" baseline="0" dirty="0"/>
              <a:t>Onsite investigation will continue to be relevant.</a:t>
            </a:r>
            <a:endParaRPr lang="en-US" dirty="0"/>
          </a:p>
        </p:txBody>
      </p:sp>
      <p:sp>
        <p:nvSpPr>
          <p:cNvPr id="4" name="Slide Number Placeholder 3"/>
          <p:cNvSpPr>
            <a:spLocks noGrp="1"/>
          </p:cNvSpPr>
          <p:nvPr>
            <p:ph type="sldNum" sz="quarter" idx="10"/>
          </p:nvPr>
        </p:nvSpPr>
        <p:spPr/>
        <p:txBody>
          <a:bodyPr/>
          <a:lstStyle/>
          <a:p>
            <a:fld id="{6B32B239-31CC-4B10-9B27-C9ED2659F7A7}" type="slidenum">
              <a:rPr lang="en-US" smtClean="0"/>
              <a:t>31</a:t>
            </a:fld>
            <a:endParaRPr lang="en-US"/>
          </a:p>
        </p:txBody>
      </p:sp>
    </p:spTree>
    <p:extLst>
      <p:ext uri="{BB962C8B-B14F-4D97-AF65-F5344CB8AC3E}">
        <p14:creationId xmlns:p14="http://schemas.microsoft.com/office/powerpoint/2010/main" val="28520797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Reduce uncertainty:</a:t>
            </a:r>
            <a:r>
              <a:rPr lang="en-US" baseline="0" dirty="0"/>
              <a:t> </a:t>
            </a:r>
          </a:p>
          <a:p>
            <a:pPr marL="628650" lvl="1" indent="-171450">
              <a:buFont typeface="Arial" panose="020B0604020202020204" pitchFamily="34" charset="0"/>
              <a:buChar char="•"/>
            </a:pPr>
            <a:r>
              <a:rPr lang="en-US" baseline="0" dirty="0"/>
              <a:t>re-correlation of existing data</a:t>
            </a:r>
          </a:p>
          <a:p>
            <a:pPr marL="628650" lvl="1" indent="-171450">
              <a:buFont typeface="Arial" panose="020B0604020202020204" pitchFamily="34" charset="0"/>
              <a:buChar char="•"/>
            </a:pPr>
            <a:r>
              <a:rPr lang="en-US" baseline="0" dirty="0"/>
              <a:t>standardized probabilistic representation of classes</a:t>
            </a:r>
          </a:p>
          <a:p>
            <a:pPr marL="628650" lvl="1" indent="-171450">
              <a:buFont typeface="Arial" panose="020B0604020202020204" pitchFamily="34" charset="0"/>
              <a:buChar char="•"/>
            </a:pPr>
            <a:r>
              <a:rPr lang="en-US" baseline="0" dirty="0"/>
              <a:t>standardized metrics for central tendency and spread (classic “range in characteristics”) for properties</a:t>
            </a:r>
          </a:p>
          <a:p>
            <a:pPr marL="0" lvl="0" indent="0">
              <a:buFont typeface="Arial" panose="020B0604020202020204" pitchFamily="34" charset="0"/>
              <a:buNone/>
            </a:pPr>
            <a:endParaRPr lang="en-US" b="1" baseline="0" dirty="0"/>
          </a:p>
          <a:p>
            <a:pPr marL="0" lvl="0" indent="0">
              <a:buFont typeface="Arial" panose="020B0604020202020204" pitchFamily="34" charset="0"/>
              <a:buNone/>
            </a:pPr>
            <a:r>
              <a:rPr lang="en-US" b="1" baseline="0" dirty="0"/>
              <a:t>Increase resolution: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continue to collect new characterization data, efficiently stratified in space</a:t>
            </a:r>
          </a:p>
          <a:p>
            <a:pPr marL="628650" lvl="1" indent="-171450">
              <a:buFont typeface="Arial" panose="020B0604020202020204" pitchFamily="34" charset="0"/>
              <a:buChar char="•"/>
            </a:pPr>
            <a:r>
              <a:rPr lang="en-US" b="0" dirty="0"/>
              <a:t>identify proxies</a:t>
            </a:r>
            <a:r>
              <a:rPr lang="en-US" b="0" baseline="0" dirty="0"/>
              <a:t> for the (regionally) dominant soil-forming factors</a:t>
            </a:r>
          </a:p>
          <a:p>
            <a:pPr marL="628650" lvl="1" indent="-171450">
              <a:buFont typeface="Arial" panose="020B0604020202020204" pitchFamily="34" charset="0"/>
              <a:buChar char="•"/>
            </a:pPr>
            <a:r>
              <a:rPr lang="en-US" b="0" baseline="0" dirty="0"/>
              <a:t>development of new maps describing standardized geomorphic features and quantitative variation in parent material</a:t>
            </a:r>
          </a:p>
          <a:p>
            <a:pPr marL="628650" lvl="1" indent="-171450">
              <a:buFont typeface="Arial" panose="020B0604020202020204" pitchFamily="34" charset="0"/>
              <a:buChar char="•"/>
            </a:pPr>
            <a:r>
              <a:rPr lang="en-US" b="0" baseline="0" dirty="0"/>
              <a:t>Development of (regional) models that can predict soil class and property</a:t>
            </a:r>
          </a:p>
          <a:p>
            <a:pPr marL="0" lvl="0" indent="0">
              <a:buFont typeface="Arial" panose="020B0604020202020204" pitchFamily="34" charset="0"/>
              <a:buNone/>
            </a:pPr>
            <a:endParaRPr lang="en-US" b="1" dirty="0"/>
          </a:p>
          <a:p>
            <a:pPr marL="0" lvl="0" indent="0">
              <a:buFont typeface="Arial" panose="020B0604020202020204" pitchFamily="34" charset="0"/>
              <a:buNone/>
            </a:pPr>
            <a:r>
              <a:rPr lang="en-US" b="1" dirty="0"/>
              <a:t>Requires more and better data!</a:t>
            </a:r>
          </a:p>
        </p:txBody>
      </p:sp>
      <p:sp>
        <p:nvSpPr>
          <p:cNvPr id="4" name="Slide Number Placeholder 3"/>
          <p:cNvSpPr>
            <a:spLocks noGrp="1"/>
          </p:cNvSpPr>
          <p:nvPr>
            <p:ph type="sldNum" sz="quarter" idx="10"/>
          </p:nvPr>
        </p:nvSpPr>
        <p:spPr/>
        <p:txBody>
          <a:bodyPr/>
          <a:lstStyle/>
          <a:p>
            <a:fld id="{6B32B239-31CC-4B10-9B27-C9ED2659F7A7}" type="slidenum">
              <a:rPr lang="en-US" smtClean="0"/>
              <a:t>32</a:t>
            </a:fld>
            <a:endParaRPr lang="en-US"/>
          </a:p>
        </p:txBody>
      </p:sp>
    </p:spTree>
    <p:extLst>
      <p:ext uri="{BB962C8B-B14F-4D97-AF65-F5344CB8AC3E}">
        <p14:creationId xmlns:p14="http://schemas.microsoft.com/office/powerpoint/2010/main" val="8665315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33</a:t>
            </a:fld>
            <a:endParaRPr lang="en-US"/>
          </a:p>
        </p:txBody>
      </p:sp>
    </p:spTree>
    <p:extLst>
      <p:ext uri="{BB962C8B-B14F-4D97-AF65-F5344CB8AC3E}">
        <p14:creationId xmlns:p14="http://schemas.microsoft.com/office/powerpoint/2010/main" val="157695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Example: temperature Lincoln, Monday next week</a:t>
            </a:r>
            <a:endParaRPr lang="en-US" baseline="0" dirty="0"/>
          </a:p>
          <a:p>
            <a:endParaRPr lang="en-US" baseline="0" dirty="0"/>
          </a:p>
          <a:p>
            <a:r>
              <a:rPr lang="en-US" baseline="0" dirty="0"/>
              <a:t>Usually, when referring to measurements directly or indirectly “precision” and “accuracy” are the preferred terms.</a:t>
            </a:r>
          </a:p>
          <a:p>
            <a:r>
              <a:rPr lang="en-US" baseline="0" dirty="0"/>
              <a:t>When dealing with predictions or modeling, then the “uncertainty” term would be preferred.</a:t>
            </a:r>
          </a:p>
          <a:p>
            <a:endParaRPr lang="en-US" baseline="0" dirty="0"/>
          </a:p>
          <a:p>
            <a:r>
              <a:rPr lang="en-US" baseline="0" dirty="0"/>
              <a:t>However, others can argue that errors and uncertainty are not very different. At one level both can describe the deviation of a true (measured) value from predicted (either via analytical method or modeling). Analytical methods are also modeling in some sense as we use chemicals or sensors to measure a certain quantity and generate a number (prediction), but we know with certainty that the number varies slightly each time we perform the same analysis. The true value in a sense is like a moving target.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4</a:t>
            </a:fld>
            <a:endParaRPr lang="en-US"/>
          </a:p>
        </p:txBody>
      </p:sp>
    </p:spTree>
    <p:extLst>
      <p:ext uri="{BB962C8B-B14F-4D97-AF65-F5344CB8AC3E}">
        <p14:creationId xmlns:p14="http://schemas.microsoft.com/office/powerpoint/2010/main" val="3030532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5</a:t>
            </a:fld>
            <a:endParaRPr lang="en-US"/>
          </a:p>
        </p:txBody>
      </p:sp>
    </p:spTree>
    <p:extLst>
      <p:ext uri="{BB962C8B-B14F-4D97-AF65-F5344CB8AC3E}">
        <p14:creationId xmlns:p14="http://schemas.microsoft.com/office/powerpoint/2010/main" val="3829113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6</a:t>
            </a:fld>
            <a:endParaRPr lang="en-US"/>
          </a:p>
        </p:txBody>
      </p:sp>
    </p:spTree>
    <p:extLst>
      <p:ext uri="{BB962C8B-B14F-4D97-AF65-F5344CB8AC3E}">
        <p14:creationId xmlns:p14="http://schemas.microsoft.com/office/powerpoint/2010/main" val="2246774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7</a:t>
            </a:fld>
            <a:endParaRPr lang="en-US"/>
          </a:p>
        </p:txBody>
      </p:sp>
    </p:spTree>
    <p:extLst>
      <p:ext uri="{BB962C8B-B14F-4D97-AF65-F5344CB8AC3E}">
        <p14:creationId xmlns:p14="http://schemas.microsoft.com/office/powerpoint/2010/main" val="682216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top panel represents the smooth surface fit by multinomial logistic regression. These smooth surfaces lend to testable interpretations such as “the transition between STR per 1,000’ of elevation gain follows XXX”. This is far more useful when the model includes other factors such as annual beam radiance and the effect of cold air drainages. Absolute accuracy is sacrificed for a general (e.g. continuous over predictors) representation of the system that can support inference. Another example, “at elevation XXX, what is the average effect of moving from a south-facing slope to a north-facing slope?”.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second panel down represents the hard thresholds generated by an algorithm from the tree-based classification framework (e.g. recursive partitioning trees via </a:t>
            </a:r>
            <a:r>
              <a:rPr lang="en-US" sz="1200" b="0" i="0" kern="1200" dirty="0" err="1">
                <a:solidFill>
                  <a:schemeClr val="tx1"/>
                </a:solidFill>
                <a:effectLst/>
                <a:latin typeface="+mn-lt"/>
                <a:ea typeface="+mn-ea"/>
                <a:cs typeface="+mn-cs"/>
              </a:rPr>
              <a:t>rpart</a:t>
            </a:r>
            <a:r>
              <a:rPr lang="en-US" sz="1200" b="0" i="0" kern="1200" dirty="0">
                <a:solidFill>
                  <a:schemeClr val="tx1"/>
                </a:solidFill>
                <a:effectLst/>
                <a:latin typeface="+mn-lt"/>
                <a:ea typeface="+mn-ea"/>
                <a:cs typeface="+mn-cs"/>
              </a:rPr>
              <a:t>). Accuracy is about the same as the MLR approach and the hard breaks can be interpreted as “reasonable” cut points or thresholds that may have links to physical processes. Note that the cut points identified by this framework are very close to the 50% probability cross-over points in the MLR panel. The result is a (potentially) pragmatic partitioning of reality that can support decisions but not inference (e.g. “rate of change in </a:t>
            </a:r>
            <a:r>
              <a:rPr lang="en-US" sz="1200" b="0" i="0" kern="1200" dirty="0" err="1">
                <a:solidFill>
                  <a:schemeClr val="tx1"/>
                </a:solidFill>
                <a:effectLst/>
                <a:latin typeface="+mn-lt"/>
                <a:ea typeface="+mn-ea"/>
                <a:cs typeface="+mn-cs"/>
              </a:rPr>
              <a:t>Pr</a:t>
            </a:r>
            <a:r>
              <a:rPr lang="en-US" sz="1200" b="0" i="0" kern="1200" dirty="0">
                <a:solidFill>
                  <a:schemeClr val="tx1"/>
                </a:solidFill>
                <a:effectLst/>
                <a:latin typeface="+mn-lt"/>
                <a:ea typeface="+mn-ea"/>
                <a:cs typeface="+mn-cs"/>
              </a:rPr>
              <a:t>(STR) vs. 1000’ elevation gain”).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third panel down represents the nearly-exact (over?) fitting of STR probabilities generated by the random forest framework. This approach builds thousands of classification trees and (roughly) averages them together. The results are incredible (unbelievable?) within-training-set accuracy (99% here) at the expense of an interpretable model. That isn’t always a problem: sometimes predictions are all that we have time for. That said, this framework requires a 100x larger training sample (vs. MLR) and an independent validation data set before it can be trusted on new data.</a:t>
            </a:r>
          </a:p>
          <a:p>
            <a:br>
              <a:rPr lang="en-US" dirty="0"/>
            </a:br>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8</a:t>
            </a:fld>
            <a:endParaRPr lang="en-US"/>
          </a:p>
        </p:txBody>
      </p:sp>
    </p:spTree>
    <p:extLst>
      <p:ext uri="{BB962C8B-B14F-4D97-AF65-F5344CB8AC3E}">
        <p14:creationId xmlns:p14="http://schemas.microsoft.com/office/powerpoint/2010/main" val="859577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9BFACE-0DFB-44A8-9511-CBB7B0A920B6}" type="slidenum">
              <a:rPr lang="en-US" smtClean="0"/>
              <a:t>9</a:t>
            </a:fld>
            <a:endParaRPr lang="en-US"/>
          </a:p>
        </p:txBody>
      </p:sp>
    </p:spTree>
    <p:extLst>
      <p:ext uri="{BB962C8B-B14F-4D97-AF65-F5344CB8AC3E}">
        <p14:creationId xmlns:p14="http://schemas.microsoft.com/office/powerpoint/2010/main" val="2127940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142E25-4D6A-4E84-A843-638D116E87AA}" type="datetimeFigureOut">
              <a:rPr lang="en-US" smtClean="0"/>
              <a:t>3/12/2020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7351A-20A0-4F3C-A291-4839CBB5D452}" type="slidenum">
              <a:rPr lang="en-US" smtClean="0"/>
              <a:t>‹#›</a:t>
            </a:fld>
            <a:endParaRPr lang="en-US"/>
          </a:p>
        </p:txBody>
      </p:sp>
    </p:spTree>
    <p:extLst>
      <p:ext uri="{BB962C8B-B14F-4D97-AF65-F5344CB8AC3E}">
        <p14:creationId xmlns:p14="http://schemas.microsoft.com/office/powerpoint/2010/main" val="9402816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142E25-4D6A-4E84-A843-638D116E87AA}" type="datetimeFigureOut">
              <a:rPr lang="en-US" smtClean="0"/>
              <a:t>3/12/2020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7351A-20A0-4F3C-A291-4839CBB5D452}" type="slidenum">
              <a:rPr lang="en-US" smtClean="0"/>
              <a:t>‹#›</a:t>
            </a:fld>
            <a:endParaRPr lang="en-US"/>
          </a:p>
        </p:txBody>
      </p:sp>
    </p:spTree>
    <p:extLst>
      <p:ext uri="{BB962C8B-B14F-4D97-AF65-F5344CB8AC3E}">
        <p14:creationId xmlns:p14="http://schemas.microsoft.com/office/powerpoint/2010/main" val="9571460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142E25-4D6A-4E84-A843-638D116E87AA}" type="datetimeFigureOut">
              <a:rPr lang="en-US" smtClean="0"/>
              <a:t>3/12/2020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7351A-20A0-4F3C-A291-4839CBB5D452}" type="slidenum">
              <a:rPr lang="en-US" smtClean="0"/>
              <a:t>‹#›</a:t>
            </a:fld>
            <a:endParaRPr lang="en-US"/>
          </a:p>
        </p:txBody>
      </p:sp>
    </p:spTree>
    <p:extLst>
      <p:ext uri="{BB962C8B-B14F-4D97-AF65-F5344CB8AC3E}">
        <p14:creationId xmlns:p14="http://schemas.microsoft.com/office/powerpoint/2010/main" val="3727566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142E25-4D6A-4E84-A843-638D116E87AA}" type="datetimeFigureOut">
              <a:rPr lang="en-US" smtClean="0"/>
              <a:t>3/12/2020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7351A-20A0-4F3C-A291-4839CBB5D452}" type="slidenum">
              <a:rPr lang="en-US" smtClean="0"/>
              <a:t>‹#›</a:t>
            </a:fld>
            <a:endParaRPr lang="en-US"/>
          </a:p>
        </p:txBody>
      </p:sp>
    </p:spTree>
    <p:extLst>
      <p:ext uri="{BB962C8B-B14F-4D97-AF65-F5344CB8AC3E}">
        <p14:creationId xmlns:p14="http://schemas.microsoft.com/office/powerpoint/2010/main" val="2904900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142E25-4D6A-4E84-A843-638D116E87AA}" type="datetimeFigureOut">
              <a:rPr lang="en-US" smtClean="0"/>
              <a:t>3/12/2020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87351A-20A0-4F3C-A291-4839CBB5D452}" type="slidenum">
              <a:rPr lang="en-US" smtClean="0"/>
              <a:t>‹#›</a:t>
            </a:fld>
            <a:endParaRPr lang="en-US"/>
          </a:p>
        </p:txBody>
      </p:sp>
    </p:spTree>
    <p:extLst>
      <p:ext uri="{BB962C8B-B14F-4D97-AF65-F5344CB8AC3E}">
        <p14:creationId xmlns:p14="http://schemas.microsoft.com/office/powerpoint/2010/main" val="2668355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142E25-4D6A-4E84-A843-638D116E87AA}" type="datetimeFigureOut">
              <a:rPr lang="en-US" smtClean="0"/>
              <a:t>3/12/2020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87351A-20A0-4F3C-A291-4839CBB5D452}" type="slidenum">
              <a:rPr lang="en-US" smtClean="0"/>
              <a:t>‹#›</a:t>
            </a:fld>
            <a:endParaRPr lang="en-US"/>
          </a:p>
        </p:txBody>
      </p:sp>
    </p:spTree>
    <p:extLst>
      <p:ext uri="{BB962C8B-B14F-4D97-AF65-F5344CB8AC3E}">
        <p14:creationId xmlns:p14="http://schemas.microsoft.com/office/powerpoint/2010/main" val="2708661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142E25-4D6A-4E84-A843-638D116E87AA}" type="datetimeFigureOut">
              <a:rPr lang="en-US" smtClean="0"/>
              <a:t>3/12/2020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87351A-20A0-4F3C-A291-4839CBB5D452}" type="slidenum">
              <a:rPr lang="en-US" smtClean="0"/>
              <a:t>‹#›</a:t>
            </a:fld>
            <a:endParaRPr lang="en-US"/>
          </a:p>
        </p:txBody>
      </p:sp>
    </p:spTree>
    <p:extLst>
      <p:ext uri="{BB962C8B-B14F-4D97-AF65-F5344CB8AC3E}">
        <p14:creationId xmlns:p14="http://schemas.microsoft.com/office/powerpoint/2010/main" val="1140277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D142E25-4D6A-4E84-A843-638D116E87AA}" type="datetimeFigureOut">
              <a:rPr lang="en-US" smtClean="0"/>
              <a:t>3/12/2020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87351A-20A0-4F3C-A291-4839CBB5D452}" type="slidenum">
              <a:rPr lang="en-US" smtClean="0"/>
              <a:t>‹#›</a:t>
            </a:fld>
            <a:endParaRPr lang="en-US"/>
          </a:p>
        </p:txBody>
      </p:sp>
    </p:spTree>
    <p:extLst>
      <p:ext uri="{BB962C8B-B14F-4D97-AF65-F5344CB8AC3E}">
        <p14:creationId xmlns:p14="http://schemas.microsoft.com/office/powerpoint/2010/main" val="2110294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142E25-4D6A-4E84-A843-638D116E87AA}" type="datetimeFigureOut">
              <a:rPr lang="en-US" smtClean="0"/>
              <a:t>3/12/2020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687351A-20A0-4F3C-A291-4839CBB5D452}" type="slidenum">
              <a:rPr lang="en-US" smtClean="0"/>
              <a:t>‹#›</a:t>
            </a:fld>
            <a:endParaRPr lang="en-US"/>
          </a:p>
        </p:txBody>
      </p:sp>
    </p:spTree>
    <p:extLst>
      <p:ext uri="{BB962C8B-B14F-4D97-AF65-F5344CB8AC3E}">
        <p14:creationId xmlns:p14="http://schemas.microsoft.com/office/powerpoint/2010/main" val="318958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142E25-4D6A-4E84-A843-638D116E87AA}" type="datetimeFigureOut">
              <a:rPr lang="en-US" smtClean="0"/>
              <a:t>3/12/2020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87351A-20A0-4F3C-A291-4839CBB5D452}" type="slidenum">
              <a:rPr lang="en-US" smtClean="0"/>
              <a:t>‹#›</a:t>
            </a:fld>
            <a:endParaRPr lang="en-US"/>
          </a:p>
        </p:txBody>
      </p:sp>
    </p:spTree>
    <p:extLst>
      <p:ext uri="{BB962C8B-B14F-4D97-AF65-F5344CB8AC3E}">
        <p14:creationId xmlns:p14="http://schemas.microsoft.com/office/powerpoint/2010/main" val="1911473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142E25-4D6A-4E84-A843-638D116E87AA}" type="datetimeFigureOut">
              <a:rPr lang="en-US" smtClean="0"/>
              <a:t>3/12/2020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87351A-20A0-4F3C-A291-4839CBB5D452}" type="slidenum">
              <a:rPr lang="en-US" smtClean="0"/>
              <a:t>‹#›</a:t>
            </a:fld>
            <a:endParaRPr lang="en-US"/>
          </a:p>
        </p:txBody>
      </p:sp>
    </p:spTree>
    <p:extLst>
      <p:ext uri="{BB962C8B-B14F-4D97-AF65-F5344CB8AC3E}">
        <p14:creationId xmlns:p14="http://schemas.microsoft.com/office/powerpoint/2010/main" val="3565207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142E25-4D6A-4E84-A843-638D116E87AA}" type="datetimeFigureOut">
              <a:rPr lang="en-US" smtClean="0"/>
              <a:t>3/12/2020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87351A-20A0-4F3C-A291-4839CBB5D452}" type="slidenum">
              <a:rPr lang="en-US" smtClean="0"/>
              <a:t>‹#›</a:t>
            </a:fld>
            <a:endParaRPr lang="en-US"/>
          </a:p>
        </p:txBody>
      </p:sp>
    </p:spTree>
    <p:extLst>
      <p:ext uri="{BB962C8B-B14F-4D97-AF65-F5344CB8AC3E}">
        <p14:creationId xmlns:p14="http://schemas.microsoft.com/office/powerpoint/2010/main" val="19603006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xkcd.com/2101/"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www.fharrell.com/post/stat-ml2/"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s://xkcd.com/2048/"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E26193-F42A-41F3-939B-61FA09A3729A}"/>
              </a:ext>
            </a:extLst>
          </p:cNvPr>
          <p:cNvSpPr txBox="1"/>
          <p:nvPr/>
        </p:nvSpPr>
        <p:spPr>
          <a:xfrm>
            <a:off x="9523" y="-684"/>
            <a:ext cx="5437129" cy="646331"/>
          </a:xfrm>
          <a:prstGeom prst="rect">
            <a:avLst/>
          </a:prstGeom>
          <a:solidFill>
            <a:schemeClr val="tx1">
              <a:alpha val="50000"/>
            </a:schemeClr>
          </a:solidFill>
        </p:spPr>
        <p:txBody>
          <a:bodyPr wrap="none" rtlCol="0">
            <a:spAutoFit/>
          </a:bodyPr>
          <a:lstStyle/>
          <a:p>
            <a:r>
              <a:rPr lang="en-US" sz="3600" b="1" dirty="0">
                <a:solidFill>
                  <a:schemeClr val="bg1"/>
                </a:solidFill>
                <a:latin typeface="Candara" panose="020E0502030303020204" pitchFamily="34" charset="0"/>
              </a:rPr>
              <a:t>Uncertainty and Validation</a:t>
            </a:r>
          </a:p>
        </p:txBody>
      </p:sp>
      <p:sp>
        <p:nvSpPr>
          <p:cNvPr id="3" name="Rectangle 2">
            <a:extLst>
              <a:ext uri="{FF2B5EF4-FFF2-40B4-BE49-F238E27FC236}">
                <a16:creationId xmlns:a16="http://schemas.microsoft.com/office/drawing/2014/main" id="{361A9EAF-B57A-4543-9FA6-1CD8AF647165}"/>
              </a:ext>
            </a:extLst>
          </p:cNvPr>
          <p:cNvSpPr/>
          <p:nvPr/>
        </p:nvSpPr>
        <p:spPr>
          <a:xfrm>
            <a:off x="-3" y="6202144"/>
            <a:ext cx="7287493" cy="369332"/>
          </a:xfrm>
          <a:prstGeom prst="rect">
            <a:avLst/>
          </a:prstGeom>
          <a:solidFill>
            <a:schemeClr val="tx1">
              <a:alpha val="50000"/>
            </a:schemeClr>
          </a:solidFill>
        </p:spPr>
        <p:txBody>
          <a:bodyPr wrap="square">
            <a:spAutoFit/>
          </a:bodyPr>
          <a:lstStyle/>
          <a:p>
            <a:r>
              <a:rPr lang="en-US" b="1" dirty="0">
                <a:solidFill>
                  <a:schemeClr val="bg1"/>
                </a:solidFill>
                <a:latin typeface="Candara" panose="020E0502030303020204" pitchFamily="34" charset="0"/>
              </a:rPr>
              <a:t>D.E. Beaudette, Skye Wills, Zamir Libohova, Stephen Roecker</a:t>
            </a:r>
            <a:endParaRPr lang="en-US" dirty="0">
              <a:solidFill>
                <a:schemeClr val="bg1"/>
              </a:solidFill>
              <a:latin typeface="Candara" panose="020E0502030303020204" pitchFamily="34" charset="0"/>
            </a:endParaRPr>
          </a:p>
        </p:txBody>
      </p:sp>
      <p:pic>
        <p:nvPicPr>
          <p:cNvPr id="1028" name="Picture 4" descr="Technical Analysis">
            <a:extLst>
              <a:ext uri="{FF2B5EF4-FFF2-40B4-BE49-F238E27FC236}">
                <a16:creationId xmlns:a16="http://schemas.microsoft.com/office/drawing/2014/main" id="{9959EE44-B0DC-4FF3-B3D4-7D928CC878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800" y="1193905"/>
            <a:ext cx="8528685" cy="319249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63B2180-7992-40B5-89D8-09397B969838}"/>
              </a:ext>
            </a:extLst>
          </p:cNvPr>
          <p:cNvSpPr/>
          <p:nvPr/>
        </p:nvSpPr>
        <p:spPr>
          <a:xfrm>
            <a:off x="6611360" y="4386400"/>
            <a:ext cx="2335896" cy="369332"/>
          </a:xfrm>
          <a:prstGeom prst="rect">
            <a:avLst/>
          </a:prstGeom>
        </p:spPr>
        <p:txBody>
          <a:bodyPr wrap="none">
            <a:spAutoFit/>
          </a:bodyPr>
          <a:lstStyle/>
          <a:p>
            <a:r>
              <a:rPr lang="en-US" dirty="0">
                <a:solidFill>
                  <a:schemeClr val="bg1"/>
                </a:solidFill>
                <a:latin typeface="Candara" panose="020E0502030303020204" pitchFamily="34" charset="0"/>
                <a:hlinkClick r:id="rId4">
                  <a:extLst>
                    <a:ext uri="{A12FA001-AC4F-418D-AE19-62706E023703}">
                      <ahyp:hlinkClr xmlns:ahyp="http://schemas.microsoft.com/office/drawing/2018/hyperlinkcolor" val="tx"/>
                    </a:ext>
                  </a:extLst>
                </a:hlinkClick>
              </a:rPr>
              <a:t>https://xkcd.com/2101/</a:t>
            </a:r>
            <a:endParaRPr lang="en-US" dirty="0">
              <a:solidFill>
                <a:schemeClr val="bg1"/>
              </a:solidFill>
              <a:latin typeface="Candara" panose="020E0502030303020204" pitchFamily="34" charset="0"/>
            </a:endParaRPr>
          </a:p>
        </p:txBody>
      </p:sp>
    </p:spTree>
    <p:extLst>
      <p:ext uri="{BB962C8B-B14F-4D97-AF65-F5344CB8AC3E}">
        <p14:creationId xmlns:p14="http://schemas.microsoft.com/office/powerpoint/2010/main" val="581633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4855816"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Prediction vs. Inference</a:t>
            </a:r>
          </a:p>
        </p:txBody>
      </p:sp>
      <p:pic>
        <p:nvPicPr>
          <p:cNvPr id="4" name="Picture 3">
            <a:extLst>
              <a:ext uri="{FF2B5EF4-FFF2-40B4-BE49-F238E27FC236}">
                <a16:creationId xmlns:a16="http://schemas.microsoft.com/office/drawing/2014/main" id="{76FA25A7-8C8E-4201-B519-FAA12013014D}"/>
              </a:ext>
            </a:extLst>
          </p:cNvPr>
          <p:cNvPicPr>
            <a:picLocks noChangeAspect="1"/>
          </p:cNvPicPr>
          <p:nvPr/>
        </p:nvPicPr>
        <p:blipFill>
          <a:blip r:embed="rId3"/>
          <a:stretch>
            <a:fillRect/>
          </a:stretch>
        </p:blipFill>
        <p:spPr>
          <a:xfrm>
            <a:off x="793487" y="831153"/>
            <a:ext cx="7557025" cy="5662621"/>
          </a:xfrm>
          <a:prstGeom prst="rect">
            <a:avLst/>
          </a:prstGeom>
        </p:spPr>
      </p:pic>
    </p:spTree>
    <p:extLst>
      <p:ext uri="{BB962C8B-B14F-4D97-AF65-F5344CB8AC3E}">
        <p14:creationId xmlns:p14="http://schemas.microsoft.com/office/powerpoint/2010/main" val="474816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7777129"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Types of Validation (quantifying error)</a:t>
            </a:r>
          </a:p>
        </p:txBody>
      </p:sp>
      <p:sp>
        <p:nvSpPr>
          <p:cNvPr id="4" name="Rectangle 3">
            <a:extLst>
              <a:ext uri="{FF2B5EF4-FFF2-40B4-BE49-F238E27FC236}">
                <a16:creationId xmlns:a16="http://schemas.microsoft.com/office/drawing/2014/main" id="{5AD40034-C9A7-4F57-8AAC-4BB1F059CBD4}"/>
              </a:ext>
            </a:extLst>
          </p:cNvPr>
          <p:cNvSpPr/>
          <p:nvPr/>
        </p:nvSpPr>
        <p:spPr>
          <a:xfrm>
            <a:off x="374515" y="760220"/>
            <a:ext cx="8394970" cy="5909310"/>
          </a:xfrm>
          <a:prstGeom prst="rect">
            <a:avLst/>
          </a:prstGeom>
        </p:spPr>
        <p:txBody>
          <a:bodyPr wrap="square">
            <a:spAutoFit/>
          </a:bodyPr>
          <a:lstStyle/>
          <a:p>
            <a:pPr marL="342900" indent="-342900">
              <a:buFont typeface="Arial" panose="020B0604020202020204" pitchFamily="34" charset="0"/>
              <a:buChar char="•"/>
            </a:pPr>
            <a:r>
              <a:rPr lang="en-US" sz="3600" dirty="0">
                <a:solidFill>
                  <a:schemeClr val="bg1"/>
                </a:solidFill>
                <a:latin typeface="Candara" panose="020E0502030303020204" pitchFamily="34" charset="0"/>
              </a:rPr>
              <a:t>Apparent Validation</a:t>
            </a:r>
          </a:p>
          <a:p>
            <a:pPr marL="800100" lvl="1" indent="-342900">
              <a:buFont typeface="Arial" panose="020B0604020202020204" pitchFamily="34" charset="0"/>
              <a:buChar char="•"/>
            </a:pPr>
            <a:r>
              <a:rPr lang="en-GB" altLang="en-US" dirty="0">
                <a:solidFill>
                  <a:schemeClr val="bg1"/>
                </a:solidFill>
                <a:latin typeface="Candara" panose="020E0502030303020204" pitchFamily="34" charset="0"/>
              </a:rPr>
              <a:t>goodness of fit</a:t>
            </a:r>
          </a:p>
          <a:p>
            <a:pPr marL="742950" lvl="1" indent="-285750">
              <a:buFont typeface="Arial" panose="020B0604020202020204" pitchFamily="34" charset="0"/>
              <a:buChar char="•"/>
            </a:pPr>
            <a:r>
              <a:rPr lang="en-GB" altLang="en-US" dirty="0">
                <a:solidFill>
                  <a:schemeClr val="bg1"/>
                </a:solidFill>
                <a:latin typeface="Candara" panose="020E0502030303020204" pitchFamily="34" charset="0"/>
              </a:rPr>
              <a:t>analysis of residuals:</a:t>
            </a:r>
          </a:p>
          <a:p>
            <a:pPr marL="1200150" lvl="2" indent="-285750">
              <a:buFont typeface="Arial" panose="020B0604020202020204" pitchFamily="34" charset="0"/>
              <a:buChar char="•"/>
            </a:pPr>
            <a:r>
              <a:rPr lang="en-US" dirty="0">
                <a:solidFill>
                  <a:schemeClr val="bg1"/>
                </a:solidFill>
                <a:latin typeface="Candara" panose="020E0502030303020204" pitchFamily="34" charset="0"/>
              </a:rPr>
              <a:t>Heteroscedasticity (homogeneity of variance)</a:t>
            </a:r>
            <a:r>
              <a:rPr lang="en-GB" dirty="0">
                <a:solidFill>
                  <a:schemeClr val="bg1"/>
                </a:solidFill>
                <a:latin typeface="Candara" panose="020E0502030303020204" pitchFamily="34" charset="0"/>
              </a:rPr>
              <a:t>?</a:t>
            </a:r>
          </a:p>
          <a:p>
            <a:pPr marL="1200150" lvl="2" indent="-285750">
              <a:buFont typeface="Arial" panose="020B0604020202020204" pitchFamily="34" charset="0"/>
              <a:buChar char="•"/>
            </a:pPr>
            <a:r>
              <a:rPr lang="en-GB" altLang="en-US" dirty="0">
                <a:solidFill>
                  <a:schemeClr val="bg1"/>
                </a:solidFill>
                <a:latin typeface="Candara" panose="020E0502030303020204" pitchFamily="34" charset="0"/>
              </a:rPr>
              <a:t>non-normality</a:t>
            </a:r>
          </a:p>
          <a:p>
            <a:pPr marL="1200150" lvl="2" indent="-285750">
              <a:buFont typeface="Arial" panose="020B0604020202020204" pitchFamily="34" charset="0"/>
              <a:buChar char="•"/>
            </a:pPr>
            <a:r>
              <a:rPr lang="en-GB" altLang="en-US" dirty="0">
                <a:solidFill>
                  <a:schemeClr val="bg1"/>
                </a:solidFill>
                <a:latin typeface="Candara" panose="020E0502030303020204" pitchFamily="34" charset="0"/>
              </a:rPr>
              <a:t>lack of independence</a:t>
            </a:r>
            <a:br>
              <a:rPr lang="en-GB" altLang="en-US" dirty="0">
                <a:solidFill>
                  <a:schemeClr val="bg1"/>
                </a:solidFill>
                <a:latin typeface="Candara" panose="020E0502030303020204" pitchFamily="34" charset="0"/>
              </a:rPr>
            </a:br>
            <a:endParaRPr lang="en-US" sz="3600" dirty="0">
              <a:solidFill>
                <a:schemeClr val="bg1"/>
              </a:solidFill>
              <a:latin typeface="Candara" panose="020E0502030303020204" pitchFamily="34" charset="0"/>
            </a:endParaRPr>
          </a:p>
          <a:p>
            <a:pPr marL="342900" indent="-342900">
              <a:buFont typeface="Arial" panose="020B0604020202020204" pitchFamily="34" charset="0"/>
              <a:buChar char="•"/>
            </a:pPr>
            <a:r>
              <a:rPr lang="en-US" sz="3600" dirty="0">
                <a:solidFill>
                  <a:schemeClr val="bg1"/>
                </a:solidFill>
                <a:latin typeface="Candara" panose="020E0502030303020204" pitchFamily="34" charset="0"/>
              </a:rPr>
              <a:t>Internal Validation</a:t>
            </a:r>
          </a:p>
          <a:p>
            <a:pPr marL="742950" lvl="1" indent="-285750">
              <a:buFont typeface="Arial" panose="020B0604020202020204" pitchFamily="34" charset="0"/>
              <a:buChar char="•"/>
            </a:pPr>
            <a:r>
              <a:rPr lang="en-GB" altLang="en-US" b="1" dirty="0">
                <a:solidFill>
                  <a:schemeClr val="bg1"/>
                </a:solidFill>
                <a:latin typeface="Candara" panose="020E0502030303020204" pitchFamily="34" charset="0"/>
              </a:rPr>
              <a:t>Split-sample:</a:t>
            </a:r>
            <a:r>
              <a:rPr lang="en-GB" altLang="en-US" dirty="0">
                <a:solidFill>
                  <a:schemeClr val="bg1"/>
                </a:solidFill>
                <a:latin typeface="Candara" panose="020E0502030303020204" pitchFamily="34" charset="0"/>
              </a:rPr>
              <a:t> fit using training subset, evaluate with validation subset</a:t>
            </a:r>
          </a:p>
          <a:p>
            <a:pPr marL="742950" lvl="1" indent="-285750">
              <a:buFont typeface="Arial" panose="020B0604020202020204" pitchFamily="34" charset="0"/>
              <a:buChar char="•"/>
            </a:pPr>
            <a:r>
              <a:rPr lang="en-GB" altLang="en-US" b="1" dirty="0">
                <a:solidFill>
                  <a:schemeClr val="bg1"/>
                </a:solidFill>
                <a:latin typeface="Candara" panose="020E0502030303020204" pitchFamily="34" charset="0"/>
              </a:rPr>
              <a:t>Cross-validation:</a:t>
            </a:r>
            <a:r>
              <a:rPr lang="en-GB" altLang="en-US" dirty="0">
                <a:solidFill>
                  <a:schemeClr val="bg1"/>
                </a:solidFill>
                <a:latin typeface="Candara" panose="020E0502030303020204" pitchFamily="34" charset="0"/>
              </a:rPr>
              <a:t> alternating development / validation subsets</a:t>
            </a:r>
            <a:endParaRPr lang="en-US" altLang="en-US" dirty="0">
              <a:solidFill>
                <a:schemeClr val="bg1"/>
              </a:solidFill>
              <a:latin typeface="Candara" panose="020E0502030303020204" pitchFamily="34" charset="0"/>
            </a:endParaRPr>
          </a:p>
          <a:p>
            <a:pPr marL="742950" lvl="1" indent="-285750">
              <a:buFont typeface="Arial" panose="020B0604020202020204" pitchFamily="34" charset="0"/>
              <a:buChar char="•"/>
            </a:pPr>
            <a:r>
              <a:rPr lang="en-US" altLang="en-US" b="1" dirty="0">
                <a:solidFill>
                  <a:schemeClr val="bg1"/>
                </a:solidFill>
                <a:latin typeface="Candara" panose="020E0502030303020204" pitchFamily="34" charset="0"/>
              </a:rPr>
              <a:t>Bootstrap</a:t>
            </a:r>
            <a:r>
              <a:rPr lang="en-US" altLang="en-US" dirty="0">
                <a:solidFill>
                  <a:schemeClr val="bg1"/>
                </a:solidFill>
                <a:latin typeface="Candara" panose="020E0502030303020204" pitchFamily="34" charset="0"/>
              </a:rPr>
              <a:t>: iterative random sub-sampling with replacement</a:t>
            </a:r>
            <a:br>
              <a:rPr lang="en-US" altLang="en-US" dirty="0">
                <a:solidFill>
                  <a:schemeClr val="bg1"/>
                </a:solidFill>
                <a:latin typeface="Candara" panose="020E0502030303020204" pitchFamily="34" charset="0"/>
              </a:rPr>
            </a:br>
            <a:endParaRPr lang="en-US" sz="3600" dirty="0">
              <a:solidFill>
                <a:schemeClr val="bg1"/>
              </a:solidFill>
              <a:latin typeface="Candara" panose="020E0502030303020204" pitchFamily="34" charset="0"/>
            </a:endParaRPr>
          </a:p>
          <a:p>
            <a:pPr marL="342900" indent="-342900">
              <a:buFont typeface="Arial" panose="020B0604020202020204" pitchFamily="34" charset="0"/>
              <a:buChar char="•"/>
            </a:pPr>
            <a:r>
              <a:rPr lang="en-US" sz="3600" dirty="0">
                <a:solidFill>
                  <a:schemeClr val="bg1"/>
                </a:solidFill>
                <a:latin typeface="Candara" panose="020E0502030303020204" pitchFamily="34" charset="0"/>
              </a:rPr>
              <a:t>External Validation</a:t>
            </a:r>
          </a:p>
          <a:p>
            <a:pPr marL="800100" lvl="1" indent="-342900">
              <a:buFont typeface="Arial" panose="020B0604020202020204" pitchFamily="34" charset="0"/>
              <a:buChar char="•"/>
            </a:pPr>
            <a:r>
              <a:rPr lang="en-US" dirty="0">
                <a:solidFill>
                  <a:schemeClr val="bg1"/>
                </a:solidFill>
                <a:latin typeface="Candara" panose="020E0502030303020204" pitchFamily="34" charset="0"/>
              </a:rPr>
              <a:t>fresh data</a:t>
            </a:r>
          </a:p>
          <a:p>
            <a:pPr marL="800100" lvl="1" indent="-342900">
              <a:buFont typeface="Arial" panose="020B0604020202020204" pitchFamily="34" charset="0"/>
              <a:buChar char="•"/>
            </a:pPr>
            <a:endParaRPr lang="en-US" sz="3600" dirty="0">
              <a:solidFill>
                <a:schemeClr val="bg1"/>
              </a:solidFill>
              <a:latin typeface="Candara" panose="020E0502030303020204" pitchFamily="34" charset="0"/>
            </a:endParaRPr>
          </a:p>
        </p:txBody>
      </p:sp>
      <p:sp>
        <p:nvSpPr>
          <p:cNvPr id="5" name="Rectangle 4">
            <a:extLst>
              <a:ext uri="{FF2B5EF4-FFF2-40B4-BE49-F238E27FC236}">
                <a16:creationId xmlns:a16="http://schemas.microsoft.com/office/drawing/2014/main" id="{9DF2DF47-E940-4DF5-9045-9D12A397DF5E}"/>
              </a:ext>
            </a:extLst>
          </p:cNvPr>
          <p:cNvSpPr/>
          <p:nvPr/>
        </p:nvSpPr>
        <p:spPr>
          <a:xfrm>
            <a:off x="119180" y="6386368"/>
            <a:ext cx="7880684" cy="369332"/>
          </a:xfrm>
          <a:prstGeom prst="rect">
            <a:avLst/>
          </a:prstGeom>
        </p:spPr>
        <p:txBody>
          <a:bodyPr wrap="none">
            <a:spAutoFit/>
          </a:bodyPr>
          <a:lstStyle/>
          <a:p>
            <a:r>
              <a:rPr lang="en-US" dirty="0">
                <a:solidFill>
                  <a:schemeClr val="bg1"/>
                </a:solidFill>
                <a:latin typeface="Candara" panose="020E0502030303020204" pitchFamily="34" charset="0"/>
              </a:rPr>
              <a:t>Increasingly complex models require more comprehensive validation strategies</a:t>
            </a:r>
            <a:endParaRPr lang="en-US" dirty="0"/>
          </a:p>
        </p:txBody>
      </p:sp>
    </p:spTree>
    <p:extLst>
      <p:ext uri="{BB962C8B-B14F-4D97-AF65-F5344CB8AC3E}">
        <p14:creationId xmlns:p14="http://schemas.microsoft.com/office/powerpoint/2010/main" val="3413441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4141903"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Apparent Validation</a:t>
            </a:r>
          </a:p>
        </p:txBody>
      </p:sp>
      <p:sp>
        <p:nvSpPr>
          <p:cNvPr id="2" name="Rectangle 1">
            <a:extLst>
              <a:ext uri="{FF2B5EF4-FFF2-40B4-BE49-F238E27FC236}">
                <a16:creationId xmlns:a16="http://schemas.microsoft.com/office/drawing/2014/main" id="{8D4394AA-00E0-400E-AAF3-1EFBF7D3D3FA}"/>
              </a:ext>
            </a:extLst>
          </p:cNvPr>
          <p:cNvSpPr/>
          <p:nvPr/>
        </p:nvSpPr>
        <p:spPr>
          <a:xfrm>
            <a:off x="214007" y="879454"/>
            <a:ext cx="8793805" cy="2862322"/>
          </a:xfrm>
          <a:prstGeom prst="rect">
            <a:avLst/>
          </a:prstGeom>
        </p:spPr>
        <p:txBody>
          <a:bodyPr wrap="square">
            <a:spAutoFit/>
          </a:bodyPr>
          <a:lstStyle/>
          <a:p>
            <a:r>
              <a:rPr lang="en-US" sz="2000" dirty="0" err="1">
                <a:solidFill>
                  <a:schemeClr val="bg1"/>
                </a:solidFill>
                <a:latin typeface="Consolas" panose="020B0609020204030204" pitchFamily="49" charset="0"/>
              </a:rPr>
              <a:t>ols</a:t>
            </a:r>
            <a:r>
              <a:rPr lang="en-US" sz="2000" dirty="0">
                <a:solidFill>
                  <a:schemeClr val="bg1"/>
                </a:solidFill>
                <a:latin typeface="Consolas" panose="020B0609020204030204" pitchFamily="49" charset="0"/>
              </a:rPr>
              <a:t>(MAST ~ </a:t>
            </a:r>
            <a:r>
              <a:rPr lang="en-US" sz="2000" dirty="0" err="1">
                <a:solidFill>
                  <a:schemeClr val="bg1"/>
                </a:solidFill>
                <a:latin typeface="Consolas" panose="020B0609020204030204" pitchFamily="49" charset="0"/>
              </a:rPr>
              <a:t>seki_abr</a:t>
            </a:r>
            <a:r>
              <a:rPr lang="en-US" sz="2000" dirty="0">
                <a:solidFill>
                  <a:schemeClr val="bg1"/>
                </a:solidFill>
                <a:latin typeface="Consolas" panose="020B0609020204030204" pitchFamily="49" charset="0"/>
              </a:rPr>
              <a:t> + </a:t>
            </a:r>
            <a:r>
              <a:rPr lang="en-US" sz="2000" dirty="0" err="1">
                <a:solidFill>
                  <a:schemeClr val="bg1"/>
                </a:solidFill>
                <a:latin typeface="Consolas" panose="020B0609020204030204" pitchFamily="49" charset="0"/>
              </a:rPr>
              <a:t>seki_tci</a:t>
            </a:r>
            <a:r>
              <a:rPr lang="en-US" sz="2000" dirty="0">
                <a:solidFill>
                  <a:schemeClr val="bg1"/>
                </a:solidFill>
                <a:latin typeface="Consolas" panose="020B0609020204030204" pitchFamily="49" charset="0"/>
              </a:rPr>
              <a:t> + </a:t>
            </a:r>
            <a:r>
              <a:rPr lang="en-US" sz="2000" dirty="0" err="1">
                <a:solidFill>
                  <a:schemeClr val="bg1"/>
                </a:solidFill>
                <a:latin typeface="Consolas" panose="020B0609020204030204" pitchFamily="49" charset="0"/>
              </a:rPr>
              <a:t>rcs</a:t>
            </a:r>
            <a:r>
              <a:rPr lang="en-US" sz="2000" dirty="0">
                <a:solidFill>
                  <a:schemeClr val="bg1"/>
                </a:solidFill>
                <a:latin typeface="Consolas" panose="020B0609020204030204" pitchFamily="49" charset="0"/>
              </a:rPr>
              <a:t>(</a:t>
            </a:r>
            <a:r>
              <a:rPr lang="en-US" sz="2000" dirty="0" err="1">
                <a:solidFill>
                  <a:schemeClr val="bg1"/>
                </a:solidFill>
                <a:latin typeface="Consolas" panose="020B0609020204030204" pitchFamily="49" charset="0"/>
              </a:rPr>
              <a:t>seki_elev</a:t>
            </a:r>
            <a:r>
              <a:rPr lang="en-US" sz="2000" dirty="0">
                <a:solidFill>
                  <a:schemeClr val="bg1"/>
                </a:solidFill>
                <a:latin typeface="Consolas" panose="020B0609020204030204" pitchFamily="49" charset="0"/>
              </a:rPr>
              <a:t>, 3), </a:t>
            </a:r>
          </a:p>
          <a:p>
            <a:r>
              <a:rPr lang="en-US" sz="2000" dirty="0">
                <a:solidFill>
                  <a:schemeClr val="bg1"/>
                </a:solidFill>
                <a:latin typeface="Consolas" panose="020B0609020204030204" pitchFamily="49" charset="0"/>
              </a:rPr>
              <a:t>	data = g, weights = weight)</a:t>
            </a:r>
          </a:p>
          <a:p>
            <a:r>
              <a:rPr lang="en-US" sz="2000" dirty="0">
                <a:solidFill>
                  <a:schemeClr val="bg1"/>
                </a:solidFill>
                <a:latin typeface="Consolas" panose="020B0609020204030204" pitchFamily="49" charset="0"/>
              </a:rPr>
              <a:t> </a:t>
            </a:r>
          </a:p>
          <a:p>
            <a:r>
              <a:rPr lang="en-US" sz="2000" dirty="0">
                <a:solidFill>
                  <a:schemeClr val="bg1"/>
                </a:solidFill>
                <a:latin typeface="Consolas" panose="020B0609020204030204" pitchFamily="49" charset="0"/>
              </a:rPr>
              <a:t>                 Model Likelihood     Discrimination    </a:t>
            </a:r>
          </a:p>
          <a:p>
            <a:r>
              <a:rPr lang="en-US" sz="2000" dirty="0">
                <a:solidFill>
                  <a:schemeClr val="bg1"/>
                </a:solidFill>
                <a:latin typeface="Consolas" panose="020B0609020204030204" pitchFamily="49" charset="0"/>
              </a:rPr>
              <a:t>                    Ratio Test           Indexes        </a:t>
            </a:r>
          </a:p>
          <a:p>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Obs</a:t>
            </a:r>
            <a:r>
              <a:rPr lang="en-US" sz="2000" dirty="0">
                <a:solidFill>
                  <a:schemeClr val="bg1"/>
                </a:solidFill>
                <a:latin typeface="Consolas" panose="020B0609020204030204" pitchFamily="49" charset="0"/>
              </a:rPr>
              <a:t>     438    LR chi2    1265.63    R2       0.944    </a:t>
            </a:r>
          </a:p>
          <a:p>
            <a:r>
              <a:rPr lang="en-US" sz="2000" dirty="0">
                <a:solidFill>
                  <a:schemeClr val="bg1"/>
                </a:solidFill>
                <a:latin typeface="Consolas" panose="020B0609020204030204" pitchFamily="49" charset="0"/>
              </a:rPr>
              <a:t> sigma .8428    </a:t>
            </a:r>
            <a:r>
              <a:rPr lang="en-US" sz="2000" dirty="0" err="1">
                <a:solidFill>
                  <a:schemeClr val="bg1"/>
                </a:solidFill>
                <a:latin typeface="Consolas" panose="020B0609020204030204" pitchFamily="49" charset="0"/>
              </a:rPr>
              <a:t>d.f.</a:t>
            </a:r>
            <a:r>
              <a:rPr lang="en-US" sz="2000" dirty="0">
                <a:solidFill>
                  <a:schemeClr val="bg1"/>
                </a:solidFill>
                <a:latin typeface="Consolas" panose="020B0609020204030204" pitchFamily="49" charset="0"/>
              </a:rPr>
              <a:t>             4    R2 adj   0.944    </a:t>
            </a:r>
          </a:p>
          <a:p>
            <a:r>
              <a:rPr lang="en-US" sz="2000" dirty="0">
                <a:solidFill>
                  <a:schemeClr val="bg1"/>
                </a:solidFill>
                <a:latin typeface="Consolas" panose="020B0609020204030204" pitchFamily="49" charset="0"/>
              </a:rPr>
              <a:t> </a:t>
            </a:r>
            <a:r>
              <a:rPr lang="en-US" sz="2000" dirty="0" err="1">
                <a:solidFill>
                  <a:schemeClr val="bg1"/>
                </a:solidFill>
                <a:latin typeface="Consolas" panose="020B0609020204030204" pitchFamily="49" charset="0"/>
              </a:rPr>
              <a:t>d.f.</a:t>
            </a:r>
            <a:r>
              <a:rPr lang="en-US" sz="2000" dirty="0">
                <a:solidFill>
                  <a:schemeClr val="bg1"/>
                </a:solidFill>
                <a:latin typeface="Consolas" panose="020B0609020204030204" pitchFamily="49" charset="0"/>
              </a:rPr>
              <a:t>    433    </a:t>
            </a:r>
            <a:r>
              <a:rPr lang="en-US" sz="2000" dirty="0" err="1">
                <a:solidFill>
                  <a:schemeClr val="bg1"/>
                </a:solidFill>
                <a:latin typeface="Consolas" panose="020B0609020204030204" pitchFamily="49" charset="0"/>
              </a:rPr>
              <a:t>Pr</a:t>
            </a:r>
            <a:r>
              <a:rPr lang="en-US" sz="2000" dirty="0">
                <a:solidFill>
                  <a:schemeClr val="bg1"/>
                </a:solidFill>
                <a:latin typeface="Consolas" panose="020B0609020204030204" pitchFamily="49" charset="0"/>
              </a:rPr>
              <a:t>(&gt; chi2)  0.0000    g        3.519    </a:t>
            </a:r>
          </a:p>
          <a:p>
            <a:r>
              <a:rPr lang="en-US" sz="2000" dirty="0">
                <a:solidFill>
                  <a:schemeClr val="bg1"/>
                </a:solidFill>
                <a:latin typeface="Consolas" panose="020B0609020204030204" pitchFamily="49" charset="0"/>
              </a:rPr>
              <a:t> </a:t>
            </a:r>
          </a:p>
        </p:txBody>
      </p:sp>
      <p:sp>
        <p:nvSpPr>
          <p:cNvPr id="3" name="Rectangle 2">
            <a:extLst>
              <a:ext uri="{FF2B5EF4-FFF2-40B4-BE49-F238E27FC236}">
                <a16:creationId xmlns:a16="http://schemas.microsoft.com/office/drawing/2014/main" id="{C761068F-28F1-478C-AC80-AA58E02D8FDB}"/>
              </a:ext>
            </a:extLst>
          </p:cNvPr>
          <p:cNvSpPr/>
          <p:nvPr/>
        </p:nvSpPr>
        <p:spPr>
          <a:xfrm>
            <a:off x="5457217" y="1747051"/>
            <a:ext cx="2412460" cy="18288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6" name="Rectangle 5">
            <a:extLst>
              <a:ext uri="{FF2B5EF4-FFF2-40B4-BE49-F238E27FC236}">
                <a16:creationId xmlns:a16="http://schemas.microsoft.com/office/drawing/2014/main" id="{B13987B4-7CA5-4201-A8D9-FFA793220612}"/>
              </a:ext>
            </a:extLst>
          </p:cNvPr>
          <p:cNvSpPr/>
          <p:nvPr/>
        </p:nvSpPr>
        <p:spPr>
          <a:xfrm>
            <a:off x="214007" y="4097459"/>
            <a:ext cx="8871624" cy="2554545"/>
          </a:xfrm>
          <a:prstGeom prst="rect">
            <a:avLst/>
          </a:prstGeom>
        </p:spPr>
        <p:txBody>
          <a:bodyPr wrap="square">
            <a:spAutoFit/>
          </a:bodyPr>
          <a:lstStyle/>
          <a:p>
            <a:r>
              <a:rPr lang="en-US" sz="1600" dirty="0" err="1">
                <a:solidFill>
                  <a:schemeClr val="bg1"/>
                </a:solidFill>
                <a:latin typeface="Consolas" panose="020B0609020204030204" pitchFamily="49" charset="0"/>
              </a:rPr>
              <a:t>lrm</a:t>
            </a:r>
            <a:r>
              <a:rPr lang="en-US" sz="1600" dirty="0">
                <a:solidFill>
                  <a:schemeClr val="bg1"/>
                </a:solidFill>
                <a:latin typeface="Consolas" panose="020B0609020204030204" pitchFamily="49" charset="0"/>
              </a:rPr>
              <a:t>(formula = STR ~ </a:t>
            </a:r>
            <a:r>
              <a:rPr lang="en-US" sz="1600" dirty="0" err="1">
                <a:solidFill>
                  <a:schemeClr val="bg1"/>
                </a:solidFill>
                <a:latin typeface="Consolas" panose="020B0609020204030204" pitchFamily="49" charset="0"/>
              </a:rPr>
              <a:t>seki_elev</a:t>
            </a:r>
            <a:r>
              <a:rPr lang="en-US" sz="1600" dirty="0">
                <a:solidFill>
                  <a:schemeClr val="bg1"/>
                </a:solidFill>
                <a:latin typeface="Consolas" panose="020B0609020204030204" pitchFamily="49" charset="0"/>
              </a:rPr>
              <a:t> + </a:t>
            </a:r>
            <a:r>
              <a:rPr lang="en-US" sz="1600" dirty="0" err="1">
                <a:solidFill>
                  <a:schemeClr val="bg1"/>
                </a:solidFill>
                <a:latin typeface="Consolas" panose="020B0609020204030204" pitchFamily="49" charset="0"/>
              </a:rPr>
              <a:t>seki_abr</a:t>
            </a:r>
            <a:r>
              <a:rPr lang="en-US" sz="1600" dirty="0">
                <a:solidFill>
                  <a:schemeClr val="bg1"/>
                </a:solidFill>
                <a:latin typeface="Consolas" panose="020B0609020204030204" pitchFamily="49" charset="0"/>
              </a:rPr>
              <a:t> + </a:t>
            </a:r>
            <a:r>
              <a:rPr lang="en-US" sz="1600" dirty="0" err="1">
                <a:solidFill>
                  <a:schemeClr val="bg1"/>
                </a:solidFill>
                <a:latin typeface="Consolas" panose="020B0609020204030204" pitchFamily="49" charset="0"/>
              </a:rPr>
              <a:t>seki_tci</a:t>
            </a:r>
            <a:r>
              <a:rPr lang="en-US" sz="1600" dirty="0">
                <a:solidFill>
                  <a:schemeClr val="bg1"/>
                </a:solidFill>
                <a:latin typeface="Consolas" panose="020B0609020204030204" pitchFamily="49" charset="0"/>
              </a:rPr>
              <a:t>, data = g, </a:t>
            </a:r>
          </a:p>
          <a:p>
            <a:r>
              <a:rPr lang="en-US" sz="1600" dirty="0">
                <a:solidFill>
                  <a:schemeClr val="bg1"/>
                </a:solidFill>
                <a:latin typeface="Consolas" panose="020B0609020204030204" pitchFamily="49" charset="0"/>
              </a:rPr>
              <a:t>     x = TRUE, y = TRUE, weights = weight)</a:t>
            </a:r>
          </a:p>
          <a:p>
            <a:endParaRPr lang="en-US" sz="1600" dirty="0">
              <a:solidFill>
                <a:schemeClr val="bg1"/>
              </a:solidFill>
              <a:latin typeface="Consolas" panose="020B0609020204030204" pitchFamily="49" charset="0"/>
            </a:endParaRPr>
          </a:p>
          <a:p>
            <a:r>
              <a:rPr lang="en-US" sz="1600" dirty="0">
                <a:solidFill>
                  <a:schemeClr val="bg1"/>
                </a:solidFill>
                <a:latin typeface="Consolas" panose="020B0609020204030204" pitchFamily="49" charset="0"/>
              </a:rPr>
              <a:t>                       Model Likelihood     Discrimination    Rank </a:t>
            </a:r>
            <a:r>
              <a:rPr lang="en-US" sz="1600" dirty="0" err="1">
                <a:solidFill>
                  <a:schemeClr val="bg1"/>
                </a:solidFill>
                <a:latin typeface="Consolas" panose="020B0609020204030204" pitchFamily="49" charset="0"/>
              </a:rPr>
              <a:t>Discrim</a:t>
            </a:r>
            <a:r>
              <a:rPr lang="en-US" sz="1600" dirty="0">
                <a:solidFill>
                  <a:schemeClr val="bg1"/>
                </a:solidFill>
                <a:latin typeface="Consolas" panose="020B0609020204030204" pitchFamily="49" charset="0"/>
              </a:rPr>
              <a:t>.    </a:t>
            </a:r>
          </a:p>
          <a:p>
            <a:r>
              <a:rPr lang="en-US" sz="1600" dirty="0">
                <a:solidFill>
                  <a:schemeClr val="bg1"/>
                </a:solidFill>
                <a:latin typeface="Consolas" panose="020B0609020204030204" pitchFamily="49" charset="0"/>
              </a:rPr>
              <a:t>                          Ratio Test           Indexes           </a:t>
            </a:r>
            <a:r>
              <a:rPr lang="en-US" sz="1600" dirty="0" err="1">
                <a:solidFill>
                  <a:schemeClr val="bg1"/>
                </a:solidFill>
                <a:latin typeface="Consolas" panose="020B0609020204030204" pitchFamily="49" charset="0"/>
              </a:rPr>
              <a:t>Indexes</a:t>
            </a:r>
            <a:r>
              <a:rPr lang="en-US" sz="1600" dirty="0">
                <a:solidFill>
                  <a:schemeClr val="bg1"/>
                </a:solidFill>
                <a:latin typeface="Consolas" panose="020B0609020204030204" pitchFamily="49" charset="0"/>
              </a:rPr>
              <a:t>       </a:t>
            </a:r>
          </a:p>
          <a:p>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Obs</a:t>
            </a:r>
            <a:r>
              <a:rPr lang="en-US" sz="1600" dirty="0">
                <a:solidFill>
                  <a:schemeClr val="bg1"/>
                </a:solidFill>
                <a:latin typeface="Consolas" panose="020B0609020204030204" pitchFamily="49" charset="0"/>
              </a:rPr>
              <a:t>           438    LR chi2     633.74    R2       0.812    C       0.951    </a:t>
            </a:r>
          </a:p>
          <a:p>
            <a:r>
              <a:rPr lang="en-US" sz="1600" dirty="0">
                <a:solidFill>
                  <a:schemeClr val="bg1"/>
                </a:solidFill>
                <a:latin typeface="Consolas" panose="020B0609020204030204" pitchFamily="49" charset="0"/>
              </a:rPr>
              <a:t> Sum of weights486    </a:t>
            </a:r>
            <a:r>
              <a:rPr lang="en-US" sz="1600" dirty="0" err="1">
                <a:solidFill>
                  <a:schemeClr val="bg1"/>
                </a:solidFill>
                <a:latin typeface="Consolas" panose="020B0609020204030204" pitchFamily="49" charset="0"/>
              </a:rPr>
              <a:t>d.f.</a:t>
            </a:r>
            <a:r>
              <a:rPr lang="en-US" sz="1600" dirty="0">
                <a:solidFill>
                  <a:schemeClr val="bg1"/>
                </a:solidFill>
                <a:latin typeface="Consolas" panose="020B0609020204030204" pitchFamily="49" charset="0"/>
              </a:rPr>
              <a:t>             3    g        4.782    </a:t>
            </a:r>
            <a:r>
              <a:rPr lang="en-US" sz="1600" dirty="0" err="1">
                <a:solidFill>
                  <a:schemeClr val="bg1"/>
                </a:solidFill>
                <a:latin typeface="Consolas" panose="020B0609020204030204" pitchFamily="49" charset="0"/>
              </a:rPr>
              <a:t>Dxy</a:t>
            </a:r>
            <a:r>
              <a:rPr lang="en-US" sz="1600" dirty="0">
                <a:solidFill>
                  <a:schemeClr val="bg1"/>
                </a:solidFill>
                <a:latin typeface="Consolas" panose="020B0609020204030204" pitchFamily="49" charset="0"/>
              </a:rPr>
              <a:t>     0.903    </a:t>
            </a:r>
          </a:p>
          <a:p>
            <a:r>
              <a:rPr lang="en-US" sz="1600" dirty="0">
                <a:solidFill>
                  <a:schemeClr val="bg1"/>
                </a:solidFill>
                <a:latin typeface="Consolas" panose="020B0609020204030204" pitchFamily="49" charset="0"/>
              </a:rPr>
              <a:t> max |</a:t>
            </a:r>
            <a:r>
              <a:rPr lang="en-US" sz="1600" dirty="0" err="1">
                <a:solidFill>
                  <a:schemeClr val="bg1"/>
                </a:solidFill>
                <a:latin typeface="Consolas" panose="020B0609020204030204" pitchFamily="49" charset="0"/>
              </a:rPr>
              <a:t>deriv</a:t>
            </a:r>
            <a:r>
              <a:rPr lang="en-US" sz="1600" dirty="0">
                <a:solidFill>
                  <a:schemeClr val="bg1"/>
                </a:solidFill>
                <a:latin typeface="Consolas" panose="020B0609020204030204" pitchFamily="49" charset="0"/>
              </a:rPr>
              <a:t>| 3e-05    </a:t>
            </a:r>
            <a:r>
              <a:rPr lang="en-US" sz="1600" dirty="0" err="1">
                <a:solidFill>
                  <a:schemeClr val="bg1"/>
                </a:solidFill>
                <a:latin typeface="Consolas" panose="020B0609020204030204" pitchFamily="49" charset="0"/>
              </a:rPr>
              <a:t>Pr</a:t>
            </a:r>
            <a:r>
              <a:rPr lang="en-US" sz="1600" dirty="0">
                <a:solidFill>
                  <a:schemeClr val="bg1"/>
                </a:solidFill>
                <a:latin typeface="Consolas" panose="020B0609020204030204" pitchFamily="49" charset="0"/>
              </a:rPr>
              <a:t>(&gt; chi2) &lt;0.0001    gr     119.382    gamma   0.905    </a:t>
            </a:r>
          </a:p>
          <a:p>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gp</a:t>
            </a:r>
            <a:r>
              <a:rPr lang="en-US" sz="1600" dirty="0">
                <a:solidFill>
                  <a:schemeClr val="bg1"/>
                </a:solidFill>
                <a:latin typeface="Consolas" panose="020B0609020204030204" pitchFamily="49" charset="0"/>
              </a:rPr>
              <a:t>       0.430    tau-a   0.592    </a:t>
            </a:r>
          </a:p>
          <a:p>
            <a:r>
              <a:rPr lang="en-US" sz="1600" dirty="0">
                <a:solidFill>
                  <a:schemeClr val="bg1"/>
                </a:solidFill>
                <a:latin typeface="Consolas" panose="020B0609020204030204" pitchFamily="49" charset="0"/>
              </a:rPr>
              <a:t>                                            Brier    0.043 </a:t>
            </a:r>
            <a:endParaRPr lang="en-US" sz="1600" dirty="0"/>
          </a:p>
        </p:txBody>
      </p:sp>
      <p:sp>
        <p:nvSpPr>
          <p:cNvPr id="9" name="Rectangle 8">
            <a:extLst>
              <a:ext uri="{FF2B5EF4-FFF2-40B4-BE49-F238E27FC236}">
                <a16:creationId xmlns:a16="http://schemas.microsoft.com/office/drawing/2014/main" id="{C2A64EE3-5178-4036-A4BE-FABC40F8CFAE}"/>
              </a:ext>
            </a:extLst>
          </p:cNvPr>
          <p:cNvSpPr/>
          <p:nvPr/>
        </p:nvSpPr>
        <p:spPr>
          <a:xfrm>
            <a:off x="5055435" y="4735014"/>
            <a:ext cx="3765292" cy="1916989"/>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Tree>
    <p:extLst>
      <p:ext uri="{BB962C8B-B14F-4D97-AF65-F5344CB8AC3E}">
        <p14:creationId xmlns:p14="http://schemas.microsoft.com/office/powerpoint/2010/main" val="2646271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3868367"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Heteroscedasticity</a:t>
            </a:r>
          </a:p>
        </p:txBody>
      </p:sp>
      <p:grpSp>
        <p:nvGrpSpPr>
          <p:cNvPr id="7" name="Group 6">
            <a:extLst>
              <a:ext uri="{FF2B5EF4-FFF2-40B4-BE49-F238E27FC236}">
                <a16:creationId xmlns:a16="http://schemas.microsoft.com/office/drawing/2014/main" id="{0FD69D4E-D7B3-46E7-A669-25F9DC22D092}"/>
              </a:ext>
            </a:extLst>
          </p:cNvPr>
          <p:cNvGrpSpPr>
            <a:grpSpLocks noChangeAspect="1"/>
          </p:cNvGrpSpPr>
          <p:nvPr/>
        </p:nvGrpSpPr>
        <p:grpSpPr>
          <a:xfrm>
            <a:off x="482489" y="1152100"/>
            <a:ext cx="3839275" cy="2611579"/>
            <a:chOff x="86702" y="900472"/>
            <a:chExt cx="4253548" cy="2893378"/>
          </a:xfrm>
        </p:grpSpPr>
        <p:sp>
          <p:nvSpPr>
            <p:cNvPr id="8" name="Rectangle 7">
              <a:extLst>
                <a:ext uri="{FF2B5EF4-FFF2-40B4-BE49-F238E27FC236}">
                  <a16:creationId xmlns:a16="http://schemas.microsoft.com/office/drawing/2014/main" id="{97494B4D-CCB9-45CD-A1BE-2B77A3A930D2}"/>
                </a:ext>
              </a:extLst>
            </p:cNvPr>
            <p:cNvSpPr/>
            <p:nvPr/>
          </p:nvSpPr>
          <p:spPr>
            <a:xfrm>
              <a:off x="499770" y="957262"/>
              <a:ext cx="3840480" cy="2471738"/>
            </a:xfrm>
            <a:prstGeom prst="rect">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C00782E8-A58C-4794-AB2C-3B00DCAB41E6}"/>
                </a:ext>
              </a:extLst>
            </p:cNvPr>
            <p:cNvCxnSpPr>
              <a:stCxn id="8" idx="1"/>
              <a:endCxn id="8" idx="3"/>
            </p:cNvCxnSpPr>
            <p:nvPr/>
          </p:nvCxnSpPr>
          <p:spPr>
            <a:xfrm>
              <a:off x="499770" y="2193131"/>
              <a:ext cx="384048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949BB6A-031B-4799-9BE2-9A82E5830286}"/>
                </a:ext>
              </a:extLst>
            </p:cNvPr>
            <p:cNvSpPr txBox="1"/>
            <p:nvPr/>
          </p:nvSpPr>
          <p:spPr>
            <a:xfrm>
              <a:off x="1695157" y="3424518"/>
              <a:ext cx="1237134" cy="369332"/>
            </a:xfrm>
            <a:prstGeom prst="rect">
              <a:avLst/>
            </a:prstGeom>
            <a:noFill/>
          </p:spPr>
          <p:txBody>
            <a:bodyPr wrap="none" rtlCol="0">
              <a:spAutoFit/>
            </a:bodyPr>
            <a:lstStyle/>
            <a:p>
              <a:r>
                <a:rPr lang="en-US" dirty="0">
                  <a:solidFill>
                    <a:srgbClr val="FFC000"/>
                  </a:solidFill>
                </a:rPr>
                <a:t>Predicted y</a:t>
              </a:r>
            </a:p>
          </p:txBody>
        </p:sp>
        <p:sp>
          <p:nvSpPr>
            <p:cNvPr id="13" name="TextBox 12">
              <a:extLst>
                <a:ext uri="{FF2B5EF4-FFF2-40B4-BE49-F238E27FC236}">
                  <a16:creationId xmlns:a16="http://schemas.microsoft.com/office/drawing/2014/main" id="{FE6A3E58-529C-468D-A610-59411D54F831}"/>
                </a:ext>
              </a:extLst>
            </p:cNvPr>
            <p:cNvSpPr txBox="1"/>
            <p:nvPr/>
          </p:nvSpPr>
          <p:spPr>
            <a:xfrm rot="16200000">
              <a:off x="-1001366" y="1988540"/>
              <a:ext cx="2585320" cy="409184"/>
            </a:xfrm>
            <a:prstGeom prst="rect">
              <a:avLst/>
            </a:prstGeom>
            <a:noFill/>
          </p:spPr>
          <p:txBody>
            <a:bodyPr wrap="none" rtlCol="0">
              <a:spAutoFit/>
            </a:bodyPr>
            <a:lstStyle/>
            <a:p>
              <a:pPr algn="ctr"/>
              <a:r>
                <a:rPr lang="en-US" dirty="0">
                  <a:solidFill>
                    <a:srgbClr val="FFC000"/>
                  </a:solidFill>
                </a:rPr>
                <a:t>Standardized Residuals</a:t>
              </a:r>
            </a:p>
          </p:txBody>
        </p:sp>
        <p:sp>
          <p:nvSpPr>
            <p:cNvPr id="14" name="Rectangle 13">
              <a:extLst>
                <a:ext uri="{FF2B5EF4-FFF2-40B4-BE49-F238E27FC236}">
                  <a16:creationId xmlns:a16="http://schemas.microsoft.com/office/drawing/2014/main" id="{A5F43B34-5C36-48F3-82D5-35AD290BB828}"/>
                </a:ext>
              </a:extLst>
            </p:cNvPr>
            <p:cNvSpPr/>
            <p:nvPr/>
          </p:nvSpPr>
          <p:spPr>
            <a:xfrm>
              <a:off x="609600" y="1612105"/>
              <a:ext cx="3657600" cy="1143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33EA58A6-E5B8-4D6E-99FC-975D8C4DE5EB}"/>
              </a:ext>
            </a:extLst>
          </p:cNvPr>
          <p:cNvGrpSpPr>
            <a:grpSpLocks noChangeAspect="1"/>
          </p:cNvGrpSpPr>
          <p:nvPr/>
        </p:nvGrpSpPr>
        <p:grpSpPr>
          <a:xfrm>
            <a:off x="482489" y="3914702"/>
            <a:ext cx="3839275" cy="2611579"/>
            <a:chOff x="67945" y="3860367"/>
            <a:chExt cx="4253548" cy="2893378"/>
          </a:xfrm>
        </p:grpSpPr>
        <p:sp>
          <p:nvSpPr>
            <p:cNvPr id="16" name="Rectangle 15">
              <a:extLst>
                <a:ext uri="{FF2B5EF4-FFF2-40B4-BE49-F238E27FC236}">
                  <a16:creationId xmlns:a16="http://schemas.microsoft.com/office/drawing/2014/main" id="{7D01A93C-2624-422D-B53D-92442DE49B5B}"/>
                </a:ext>
              </a:extLst>
            </p:cNvPr>
            <p:cNvSpPr/>
            <p:nvPr/>
          </p:nvSpPr>
          <p:spPr>
            <a:xfrm>
              <a:off x="481013" y="3917157"/>
              <a:ext cx="3840480" cy="2471738"/>
            </a:xfrm>
            <a:prstGeom prst="rect">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D18BE3EE-9FE3-4FC8-B3A4-4A07981DCCFB}"/>
                </a:ext>
              </a:extLst>
            </p:cNvPr>
            <p:cNvCxnSpPr>
              <a:stCxn id="16" idx="1"/>
              <a:endCxn id="16" idx="3"/>
            </p:cNvCxnSpPr>
            <p:nvPr/>
          </p:nvCxnSpPr>
          <p:spPr>
            <a:xfrm>
              <a:off x="481013" y="5153026"/>
              <a:ext cx="384048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3FB4C90-B481-4010-B77C-DABBB93272ED}"/>
                </a:ext>
              </a:extLst>
            </p:cNvPr>
            <p:cNvSpPr txBox="1"/>
            <p:nvPr/>
          </p:nvSpPr>
          <p:spPr>
            <a:xfrm>
              <a:off x="1676400" y="6384413"/>
              <a:ext cx="1237134" cy="369332"/>
            </a:xfrm>
            <a:prstGeom prst="rect">
              <a:avLst/>
            </a:prstGeom>
            <a:noFill/>
          </p:spPr>
          <p:txBody>
            <a:bodyPr wrap="none" rtlCol="0">
              <a:spAutoFit/>
            </a:bodyPr>
            <a:lstStyle/>
            <a:p>
              <a:r>
                <a:rPr lang="en-US" dirty="0">
                  <a:solidFill>
                    <a:srgbClr val="FFC000"/>
                  </a:solidFill>
                </a:rPr>
                <a:t>Predicted y</a:t>
              </a:r>
            </a:p>
          </p:txBody>
        </p:sp>
        <p:sp>
          <p:nvSpPr>
            <p:cNvPr id="19" name="TextBox 18">
              <a:extLst>
                <a:ext uri="{FF2B5EF4-FFF2-40B4-BE49-F238E27FC236}">
                  <a16:creationId xmlns:a16="http://schemas.microsoft.com/office/drawing/2014/main" id="{21C320EB-9069-4EDD-B6FA-E5A357B55570}"/>
                </a:ext>
              </a:extLst>
            </p:cNvPr>
            <p:cNvSpPr txBox="1"/>
            <p:nvPr/>
          </p:nvSpPr>
          <p:spPr>
            <a:xfrm rot="16200000">
              <a:off x="-1020123" y="4948435"/>
              <a:ext cx="2585320" cy="409184"/>
            </a:xfrm>
            <a:prstGeom prst="rect">
              <a:avLst/>
            </a:prstGeom>
            <a:noFill/>
          </p:spPr>
          <p:txBody>
            <a:bodyPr wrap="none" rtlCol="0">
              <a:spAutoFit/>
            </a:bodyPr>
            <a:lstStyle/>
            <a:p>
              <a:pPr algn="ctr"/>
              <a:r>
                <a:rPr lang="en-US" dirty="0">
                  <a:solidFill>
                    <a:srgbClr val="FFC000"/>
                  </a:solidFill>
                </a:rPr>
                <a:t>Standardized Residuals</a:t>
              </a:r>
            </a:p>
          </p:txBody>
        </p:sp>
        <p:sp>
          <p:nvSpPr>
            <p:cNvPr id="20" name="Trapezoid 19">
              <a:extLst>
                <a:ext uri="{FF2B5EF4-FFF2-40B4-BE49-F238E27FC236}">
                  <a16:creationId xmlns:a16="http://schemas.microsoft.com/office/drawing/2014/main" id="{55E920DD-C992-4B95-B8C4-82A88CF458E3}"/>
                </a:ext>
              </a:extLst>
            </p:cNvPr>
            <p:cNvSpPr/>
            <p:nvPr/>
          </p:nvSpPr>
          <p:spPr>
            <a:xfrm rot="16200000">
              <a:off x="1624014" y="3337560"/>
              <a:ext cx="1554480" cy="3657600"/>
            </a:xfrm>
            <a:prstGeom prst="trapezoid">
              <a:avLst>
                <a:gd name="adj" fmla="val 30769"/>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1C76D7C7-A291-430F-BF48-F362DB27439B}"/>
              </a:ext>
            </a:extLst>
          </p:cNvPr>
          <p:cNvGrpSpPr>
            <a:grpSpLocks noChangeAspect="1"/>
          </p:cNvGrpSpPr>
          <p:nvPr/>
        </p:nvGrpSpPr>
        <p:grpSpPr>
          <a:xfrm>
            <a:off x="4804252" y="1152100"/>
            <a:ext cx="3839275" cy="2611579"/>
            <a:chOff x="4580210" y="900472"/>
            <a:chExt cx="4253548" cy="2893378"/>
          </a:xfrm>
        </p:grpSpPr>
        <p:sp>
          <p:nvSpPr>
            <p:cNvPr id="22" name="Rectangle 21">
              <a:extLst>
                <a:ext uri="{FF2B5EF4-FFF2-40B4-BE49-F238E27FC236}">
                  <a16:creationId xmlns:a16="http://schemas.microsoft.com/office/drawing/2014/main" id="{CBDFEEE2-EE85-4932-B5F1-AD186D823A02}"/>
                </a:ext>
              </a:extLst>
            </p:cNvPr>
            <p:cNvSpPr/>
            <p:nvPr/>
          </p:nvSpPr>
          <p:spPr>
            <a:xfrm>
              <a:off x="4993278" y="957262"/>
              <a:ext cx="3840480" cy="2471738"/>
            </a:xfrm>
            <a:prstGeom prst="rect">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D0A2D54E-2923-4E08-968E-3832FDF0F6BF}"/>
                </a:ext>
              </a:extLst>
            </p:cNvPr>
            <p:cNvCxnSpPr>
              <a:stCxn id="22" idx="1"/>
              <a:endCxn id="22" idx="3"/>
            </p:cNvCxnSpPr>
            <p:nvPr/>
          </p:nvCxnSpPr>
          <p:spPr>
            <a:xfrm>
              <a:off x="4993278" y="2193131"/>
              <a:ext cx="384048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F5BECD3-7FFD-4530-BC64-141A31081983}"/>
                </a:ext>
              </a:extLst>
            </p:cNvPr>
            <p:cNvSpPr txBox="1"/>
            <p:nvPr/>
          </p:nvSpPr>
          <p:spPr>
            <a:xfrm>
              <a:off x="6188665" y="3424518"/>
              <a:ext cx="1237134" cy="369332"/>
            </a:xfrm>
            <a:prstGeom prst="rect">
              <a:avLst/>
            </a:prstGeom>
            <a:noFill/>
          </p:spPr>
          <p:txBody>
            <a:bodyPr wrap="none" rtlCol="0">
              <a:spAutoFit/>
            </a:bodyPr>
            <a:lstStyle/>
            <a:p>
              <a:r>
                <a:rPr lang="en-US" dirty="0">
                  <a:solidFill>
                    <a:srgbClr val="FFC000"/>
                  </a:solidFill>
                </a:rPr>
                <a:t>Predicted y</a:t>
              </a:r>
            </a:p>
          </p:txBody>
        </p:sp>
        <p:sp>
          <p:nvSpPr>
            <p:cNvPr id="25" name="TextBox 24">
              <a:extLst>
                <a:ext uri="{FF2B5EF4-FFF2-40B4-BE49-F238E27FC236}">
                  <a16:creationId xmlns:a16="http://schemas.microsoft.com/office/drawing/2014/main" id="{53ABE8A1-4278-4C98-AD2B-16304ACFFE40}"/>
                </a:ext>
              </a:extLst>
            </p:cNvPr>
            <p:cNvSpPr txBox="1"/>
            <p:nvPr/>
          </p:nvSpPr>
          <p:spPr>
            <a:xfrm rot="16200000">
              <a:off x="3492142" y="1988540"/>
              <a:ext cx="2585320" cy="409184"/>
            </a:xfrm>
            <a:prstGeom prst="rect">
              <a:avLst/>
            </a:prstGeom>
            <a:noFill/>
          </p:spPr>
          <p:txBody>
            <a:bodyPr wrap="none" rtlCol="0">
              <a:spAutoFit/>
            </a:bodyPr>
            <a:lstStyle/>
            <a:p>
              <a:pPr algn="ctr"/>
              <a:r>
                <a:rPr lang="en-US" dirty="0">
                  <a:solidFill>
                    <a:srgbClr val="FFC000"/>
                  </a:solidFill>
                </a:rPr>
                <a:t>Standardized Residuals</a:t>
              </a:r>
            </a:p>
          </p:txBody>
        </p:sp>
        <p:sp>
          <p:nvSpPr>
            <p:cNvPr id="26" name="Freeform 14">
              <a:extLst>
                <a:ext uri="{FF2B5EF4-FFF2-40B4-BE49-F238E27FC236}">
                  <a16:creationId xmlns:a16="http://schemas.microsoft.com/office/drawing/2014/main" id="{8DD7D17C-3145-410B-85B8-6F2CB2E52440}"/>
                </a:ext>
              </a:extLst>
            </p:cNvPr>
            <p:cNvSpPr/>
            <p:nvPr/>
          </p:nvSpPr>
          <p:spPr>
            <a:xfrm>
              <a:off x="5083246" y="1371599"/>
              <a:ext cx="3660545" cy="1706707"/>
            </a:xfrm>
            <a:custGeom>
              <a:avLst/>
              <a:gdLst>
                <a:gd name="connsiteX0" fmla="*/ 0 w 3010487"/>
                <a:gd name="connsiteY0" fmla="*/ 0 h 1603717"/>
                <a:gd name="connsiteX1" fmla="*/ 14068 w 3010487"/>
                <a:gd name="connsiteY1" fmla="*/ 1266092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491176 w 3010487"/>
                <a:gd name="connsiteY5" fmla="*/ 478301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491176 w 3010487"/>
                <a:gd name="connsiteY5" fmla="*/ 478301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33380 w 3010487"/>
                <a:gd name="connsiteY5" fmla="*/ 407963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33380 w 3010487"/>
                <a:gd name="connsiteY5" fmla="*/ 407963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33380 w 3010487"/>
                <a:gd name="connsiteY5" fmla="*/ 407963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33380 w 3010487"/>
                <a:gd name="connsiteY5" fmla="*/ 407963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33380 w 3010487"/>
                <a:gd name="connsiteY5" fmla="*/ 407963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47447 w 3010487"/>
                <a:gd name="connsiteY5" fmla="*/ 618978 h 1603717"/>
                <a:gd name="connsiteX6" fmla="*/ 0 w 3010487"/>
                <a:gd name="connsiteY6" fmla="*/ 0 h 1603717"/>
                <a:gd name="connsiteX0" fmla="*/ 56271 w 3010487"/>
                <a:gd name="connsiteY0" fmla="*/ 253218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47447 w 3010487"/>
                <a:gd name="connsiteY5" fmla="*/ 618978 h 1603717"/>
                <a:gd name="connsiteX6" fmla="*/ 56271 w 3010487"/>
                <a:gd name="connsiteY6" fmla="*/ 253218 h 1603717"/>
                <a:gd name="connsiteX0" fmla="*/ 56271 w 3024555"/>
                <a:gd name="connsiteY0" fmla="*/ 0 h 1350499"/>
                <a:gd name="connsiteX1" fmla="*/ 0 w 3024555"/>
                <a:gd name="connsiteY1" fmla="*/ 1055077 h 1350499"/>
                <a:gd name="connsiteX2" fmla="*/ 1491176 w 3024555"/>
                <a:gd name="connsiteY2" fmla="*/ 1350499 h 1350499"/>
                <a:gd name="connsiteX3" fmla="*/ 3010487 w 3024555"/>
                <a:gd name="connsiteY3" fmla="*/ 1026942 h 1350499"/>
                <a:gd name="connsiteX4" fmla="*/ 3024555 w 3024555"/>
                <a:gd name="connsiteY4" fmla="*/ 56272 h 1350499"/>
                <a:gd name="connsiteX5" fmla="*/ 1547447 w 3024555"/>
                <a:gd name="connsiteY5" fmla="*/ 365760 h 1350499"/>
                <a:gd name="connsiteX6" fmla="*/ 56271 w 3024555"/>
                <a:gd name="connsiteY6" fmla="*/ 0 h 1350499"/>
                <a:gd name="connsiteX0" fmla="*/ 56271 w 3010487"/>
                <a:gd name="connsiteY0" fmla="*/ 0 h 1350499"/>
                <a:gd name="connsiteX1" fmla="*/ 0 w 3010487"/>
                <a:gd name="connsiteY1" fmla="*/ 1055077 h 1350499"/>
                <a:gd name="connsiteX2" fmla="*/ 1491176 w 3010487"/>
                <a:gd name="connsiteY2" fmla="*/ 1350499 h 1350499"/>
                <a:gd name="connsiteX3" fmla="*/ 3010487 w 3010487"/>
                <a:gd name="connsiteY3" fmla="*/ 1026942 h 1350499"/>
                <a:gd name="connsiteX4" fmla="*/ 2996419 w 3010487"/>
                <a:gd name="connsiteY4" fmla="*/ 1 h 1350499"/>
                <a:gd name="connsiteX5" fmla="*/ 1547447 w 3010487"/>
                <a:gd name="connsiteY5" fmla="*/ 365760 h 1350499"/>
                <a:gd name="connsiteX6" fmla="*/ 56271 w 3010487"/>
                <a:gd name="connsiteY6" fmla="*/ 0 h 1350499"/>
                <a:gd name="connsiteX0" fmla="*/ 56271 w 3024555"/>
                <a:gd name="connsiteY0" fmla="*/ 0 h 1350499"/>
                <a:gd name="connsiteX1" fmla="*/ 0 w 3024555"/>
                <a:gd name="connsiteY1" fmla="*/ 1055077 h 1350499"/>
                <a:gd name="connsiteX2" fmla="*/ 1491176 w 3024555"/>
                <a:gd name="connsiteY2" fmla="*/ 1350499 h 1350499"/>
                <a:gd name="connsiteX3" fmla="*/ 3010487 w 3024555"/>
                <a:gd name="connsiteY3" fmla="*/ 1026942 h 1350499"/>
                <a:gd name="connsiteX4" fmla="*/ 3024555 w 3024555"/>
                <a:gd name="connsiteY4" fmla="*/ 1 h 1350499"/>
                <a:gd name="connsiteX5" fmla="*/ 1547447 w 3024555"/>
                <a:gd name="connsiteY5" fmla="*/ 365760 h 1350499"/>
                <a:gd name="connsiteX6" fmla="*/ 56271 w 3024555"/>
                <a:gd name="connsiteY6" fmla="*/ 0 h 1350499"/>
                <a:gd name="connsiteX0" fmla="*/ 56271 w 3010488"/>
                <a:gd name="connsiteY0" fmla="*/ 56270 h 1406769"/>
                <a:gd name="connsiteX1" fmla="*/ 0 w 3010488"/>
                <a:gd name="connsiteY1" fmla="*/ 1111347 h 1406769"/>
                <a:gd name="connsiteX2" fmla="*/ 1491176 w 3010488"/>
                <a:gd name="connsiteY2" fmla="*/ 1406769 h 1406769"/>
                <a:gd name="connsiteX3" fmla="*/ 3010487 w 3010488"/>
                <a:gd name="connsiteY3" fmla="*/ 1083212 h 1406769"/>
                <a:gd name="connsiteX4" fmla="*/ 3010488 w 3010488"/>
                <a:gd name="connsiteY4" fmla="*/ 0 h 1406769"/>
                <a:gd name="connsiteX5" fmla="*/ 1547447 w 3010488"/>
                <a:gd name="connsiteY5" fmla="*/ 422030 h 1406769"/>
                <a:gd name="connsiteX6" fmla="*/ 56271 w 3010488"/>
                <a:gd name="connsiteY6" fmla="*/ 56270 h 1406769"/>
                <a:gd name="connsiteX0" fmla="*/ 9956 w 3010488"/>
                <a:gd name="connsiteY0" fmla="*/ 79460 h 1406769"/>
                <a:gd name="connsiteX1" fmla="*/ 0 w 3010488"/>
                <a:gd name="connsiteY1" fmla="*/ 1111347 h 1406769"/>
                <a:gd name="connsiteX2" fmla="*/ 1491176 w 3010488"/>
                <a:gd name="connsiteY2" fmla="*/ 1406769 h 1406769"/>
                <a:gd name="connsiteX3" fmla="*/ 3010487 w 3010488"/>
                <a:gd name="connsiteY3" fmla="*/ 1083212 h 1406769"/>
                <a:gd name="connsiteX4" fmla="*/ 3010488 w 3010488"/>
                <a:gd name="connsiteY4" fmla="*/ 0 h 1406769"/>
                <a:gd name="connsiteX5" fmla="*/ 1547447 w 3010488"/>
                <a:gd name="connsiteY5" fmla="*/ 422030 h 1406769"/>
                <a:gd name="connsiteX6" fmla="*/ 9956 w 3010488"/>
                <a:gd name="connsiteY6" fmla="*/ 79460 h 1406769"/>
                <a:gd name="connsiteX0" fmla="*/ 802 w 3012912"/>
                <a:gd name="connsiteY0" fmla="*/ 102651 h 1406769"/>
                <a:gd name="connsiteX1" fmla="*/ 2424 w 3012912"/>
                <a:gd name="connsiteY1" fmla="*/ 1111347 h 1406769"/>
                <a:gd name="connsiteX2" fmla="*/ 1493600 w 3012912"/>
                <a:gd name="connsiteY2" fmla="*/ 1406769 h 1406769"/>
                <a:gd name="connsiteX3" fmla="*/ 3012911 w 3012912"/>
                <a:gd name="connsiteY3" fmla="*/ 1083212 h 1406769"/>
                <a:gd name="connsiteX4" fmla="*/ 3012912 w 3012912"/>
                <a:gd name="connsiteY4" fmla="*/ 0 h 1406769"/>
                <a:gd name="connsiteX5" fmla="*/ 1549871 w 3012912"/>
                <a:gd name="connsiteY5" fmla="*/ 422030 h 1406769"/>
                <a:gd name="connsiteX6" fmla="*/ 802 w 3012912"/>
                <a:gd name="connsiteY6" fmla="*/ 102651 h 1406769"/>
                <a:gd name="connsiteX0" fmla="*/ 802 w 3012912"/>
                <a:gd name="connsiteY0" fmla="*/ 102651 h 1406769"/>
                <a:gd name="connsiteX1" fmla="*/ 2424 w 3012912"/>
                <a:gd name="connsiteY1" fmla="*/ 1111347 h 1406769"/>
                <a:gd name="connsiteX2" fmla="*/ 1493600 w 3012912"/>
                <a:gd name="connsiteY2" fmla="*/ 1406769 h 1406769"/>
                <a:gd name="connsiteX3" fmla="*/ 3012911 w 3012912"/>
                <a:gd name="connsiteY3" fmla="*/ 1083212 h 1406769"/>
                <a:gd name="connsiteX4" fmla="*/ 3012912 w 3012912"/>
                <a:gd name="connsiteY4" fmla="*/ 0 h 1406769"/>
                <a:gd name="connsiteX5" fmla="*/ 1549871 w 3012912"/>
                <a:gd name="connsiteY5" fmla="*/ 422030 h 1406769"/>
                <a:gd name="connsiteX6" fmla="*/ 802 w 3012912"/>
                <a:gd name="connsiteY6" fmla="*/ 102651 h 1406769"/>
                <a:gd name="connsiteX0" fmla="*/ 802 w 3012912"/>
                <a:gd name="connsiteY0" fmla="*/ 102651 h 1406769"/>
                <a:gd name="connsiteX1" fmla="*/ 2424 w 3012912"/>
                <a:gd name="connsiteY1" fmla="*/ 1111347 h 1406769"/>
                <a:gd name="connsiteX2" fmla="*/ 1493600 w 3012912"/>
                <a:gd name="connsiteY2" fmla="*/ 1406769 h 1406769"/>
                <a:gd name="connsiteX3" fmla="*/ 3012911 w 3012912"/>
                <a:gd name="connsiteY3" fmla="*/ 1083212 h 1406769"/>
                <a:gd name="connsiteX4" fmla="*/ 3012912 w 3012912"/>
                <a:gd name="connsiteY4" fmla="*/ 0 h 1406769"/>
                <a:gd name="connsiteX5" fmla="*/ 1549871 w 3012912"/>
                <a:gd name="connsiteY5" fmla="*/ 422030 h 1406769"/>
                <a:gd name="connsiteX6" fmla="*/ 802 w 3012912"/>
                <a:gd name="connsiteY6" fmla="*/ 102651 h 1406769"/>
                <a:gd name="connsiteX0" fmla="*/ 802 w 3024490"/>
                <a:gd name="connsiteY0" fmla="*/ 102651 h 1406769"/>
                <a:gd name="connsiteX1" fmla="*/ 2424 w 3024490"/>
                <a:gd name="connsiteY1" fmla="*/ 1111347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49871 w 3024490"/>
                <a:gd name="connsiteY5" fmla="*/ 422030 h 1406769"/>
                <a:gd name="connsiteX6" fmla="*/ 802 w 3024490"/>
                <a:gd name="connsiteY6" fmla="*/ 102651 h 1406769"/>
                <a:gd name="connsiteX0" fmla="*/ 802 w 3024490"/>
                <a:gd name="connsiteY0" fmla="*/ 102651 h 1406769"/>
                <a:gd name="connsiteX1" fmla="*/ 2424 w 3024490"/>
                <a:gd name="connsiteY1" fmla="*/ 1111347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49871 w 3024490"/>
                <a:gd name="connsiteY5" fmla="*/ 422030 h 1406769"/>
                <a:gd name="connsiteX6" fmla="*/ 802 w 3024490"/>
                <a:gd name="connsiteY6" fmla="*/ 102651 h 1406769"/>
                <a:gd name="connsiteX0" fmla="*/ 802 w 3024490"/>
                <a:gd name="connsiteY0" fmla="*/ 102651 h 1406769"/>
                <a:gd name="connsiteX1" fmla="*/ 2424 w 3024490"/>
                <a:gd name="connsiteY1" fmla="*/ 995393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49871 w 3024490"/>
                <a:gd name="connsiteY5" fmla="*/ 422030 h 1406769"/>
                <a:gd name="connsiteX6" fmla="*/ 802 w 3024490"/>
                <a:gd name="connsiteY6" fmla="*/ 102651 h 1406769"/>
                <a:gd name="connsiteX0" fmla="*/ 802 w 3024490"/>
                <a:gd name="connsiteY0" fmla="*/ 102651 h 1406769"/>
                <a:gd name="connsiteX1" fmla="*/ 2424 w 3024490"/>
                <a:gd name="connsiteY1" fmla="*/ 995393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49871 w 3024490"/>
                <a:gd name="connsiteY5" fmla="*/ 422030 h 1406769"/>
                <a:gd name="connsiteX6" fmla="*/ 802 w 3024490"/>
                <a:gd name="connsiteY6" fmla="*/ 102651 h 1406769"/>
                <a:gd name="connsiteX0" fmla="*/ 802 w 3024490"/>
                <a:gd name="connsiteY0" fmla="*/ 102651 h 1406769"/>
                <a:gd name="connsiteX1" fmla="*/ 2424 w 3024490"/>
                <a:gd name="connsiteY1" fmla="*/ 995393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26714 w 3024490"/>
                <a:gd name="connsiteY5" fmla="*/ 526389 h 1406769"/>
                <a:gd name="connsiteX6" fmla="*/ 802 w 3024490"/>
                <a:gd name="connsiteY6" fmla="*/ 102651 h 1406769"/>
                <a:gd name="connsiteX0" fmla="*/ 802 w 3024490"/>
                <a:gd name="connsiteY0" fmla="*/ 102651 h 1406769"/>
                <a:gd name="connsiteX1" fmla="*/ 2424 w 3024490"/>
                <a:gd name="connsiteY1" fmla="*/ 995393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26714 w 3024490"/>
                <a:gd name="connsiteY5" fmla="*/ 526389 h 1406769"/>
                <a:gd name="connsiteX6" fmla="*/ 802 w 3024490"/>
                <a:gd name="connsiteY6" fmla="*/ 102651 h 1406769"/>
                <a:gd name="connsiteX0" fmla="*/ 802 w 3024490"/>
                <a:gd name="connsiteY0" fmla="*/ 102651 h 1406769"/>
                <a:gd name="connsiteX1" fmla="*/ 2424 w 3024490"/>
                <a:gd name="connsiteY1" fmla="*/ 995393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26714 w 3024490"/>
                <a:gd name="connsiteY5" fmla="*/ 526389 h 1406769"/>
                <a:gd name="connsiteX6" fmla="*/ 802 w 3024490"/>
                <a:gd name="connsiteY6" fmla="*/ 102651 h 1406769"/>
                <a:gd name="connsiteX0" fmla="*/ 802 w 3024490"/>
                <a:gd name="connsiteY0" fmla="*/ 102651 h 1406769"/>
                <a:gd name="connsiteX1" fmla="*/ 2424 w 3024490"/>
                <a:gd name="connsiteY1" fmla="*/ 995393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26714 w 3024490"/>
                <a:gd name="connsiteY5" fmla="*/ 526389 h 1406769"/>
                <a:gd name="connsiteX6" fmla="*/ 802 w 3024490"/>
                <a:gd name="connsiteY6" fmla="*/ 102651 h 1406769"/>
                <a:gd name="connsiteX0" fmla="*/ 802 w 3024490"/>
                <a:gd name="connsiteY0" fmla="*/ 102651 h 1406769"/>
                <a:gd name="connsiteX1" fmla="*/ 2424 w 3024490"/>
                <a:gd name="connsiteY1" fmla="*/ 1018584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26714 w 3024490"/>
                <a:gd name="connsiteY5" fmla="*/ 526389 h 1406769"/>
                <a:gd name="connsiteX6" fmla="*/ 802 w 3024490"/>
                <a:gd name="connsiteY6" fmla="*/ 102651 h 1406769"/>
                <a:gd name="connsiteX0" fmla="*/ 802 w 3012912"/>
                <a:gd name="connsiteY0" fmla="*/ 102651 h 1406769"/>
                <a:gd name="connsiteX1" fmla="*/ 2424 w 3012912"/>
                <a:gd name="connsiteY1" fmla="*/ 1018584 h 1406769"/>
                <a:gd name="connsiteX2" fmla="*/ 1493600 w 3012912"/>
                <a:gd name="connsiteY2" fmla="*/ 1406769 h 1406769"/>
                <a:gd name="connsiteX3" fmla="*/ 3001333 w 3012912"/>
                <a:gd name="connsiteY3" fmla="*/ 955662 h 1406769"/>
                <a:gd name="connsiteX4" fmla="*/ 3012912 w 3012912"/>
                <a:gd name="connsiteY4" fmla="*/ 0 h 1406769"/>
                <a:gd name="connsiteX5" fmla="*/ 1526714 w 3012912"/>
                <a:gd name="connsiteY5" fmla="*/ 526389 h 1406769"/>
                <a:gd name="connsiteX6" fmla="*/ 802 w 3012912"/>
                <a:gd name="connsiteY6" fmla="*/ 102651 h 1406769"/>
                <a:gd name="connsiteX0" fmla="*/ 802 w 3012912"/>
                <a:gd name="connsiteY0" fmla="*/ 102651 h 1406769"/>
                <a:gd name="connsiteX1" fmla="*/ 2424 w 3012912"/>
                <a:gd name="connsiteY1" fmla="*/ 1018584 h 1406769"/>
                <a:gd name="connsiteX2" fmla="*/ 1493600 w 3012912"/>
                <a:gd name="connsiteY2" fmla="*/ 1406769 h 1406769"/>
                <a:gd name="connsiteX3" fmla="*/ 3012912 w 3012912"/>
                <a:gd name="connsiteY3" fmla="*/ 955662 h 1406769"/>
                <a:gd name="connsiteX4" fmla="*/ 3012912 w 3012912"/>
                <a:gd name="connsiteY4" fmla="*/ 0 h 1406769"/>
                <a:gd name="connsiteX5" fmla="*/ 1526714 w 3012912"/>
                <a:gd name="connsiteY5" fmla="*/ 526389 h 1406769"/>
                <a:gd name="connsiteX6" fmla="*/ 802 w 3012912"/>
                <a:gd name="connsiteY6" fmla="*/ 102651 h 140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12912" h="1406769">
                  <a:moveTo>
                    <a:pt x="802" y="102651"/>
                  </a:moveTo>
                  <a:cubicBezTo>
                    <a:pt x="-2517" y="446613"/>
                    <a:pt x="5743" y="674622"/>
                    <a:pt x="2424" y="1018584"/>
                  </a:cubicBezTo>
                  <a:cubicBezTo>
                    <a:pt x="487905" y="1209822"/>
                    <a:pt x="729254" y="1392701"/>
                    <a:pt x="1493600" y="1406769"/>
                  </a:cubicBezTo>
                  <a:cubicBezTo>
                    <a:pt x="2239187" y="1383323"/>
                    <a:pt x="2518053" y="1191064"/>
                    <a:pt x="3012912" y="955662"/>
                  </a:cubicBezTo>
                  <a:lnTo>
                    <a:pt x="3012912" y="0"/>
                  </a:lnTo>
                  <a:cubicBezTo>
                    <a:pt x="2439492" y="286728"/>
                    <a:pt x="2145692" y="509593"/>
                    <a:pt x="1526714" y="526389"/>
                  </a:cubicBezTo>
                  <a:cubicBezTo>
                    <a:pt x="874910" y="517010"/>
                    <a:pt x="511929" y="308211"/>
                    <a:pt x="802" y="102651"/>
                  </a:cubicBez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a:extLst>
              <a:ext uri="{FF2B5EF4-FFF2-40B4-BE49-F238E27FC236}">
                <a16:creationId xmlns:a16="http://schemas.microsoft.com/office/drawing/2014/main" id="{F0F2FEBE-10DA-4FAE-A420-18846673CF04}"/>
              </a:ext>
            </a:extLst>
          </p:cNvPr>
          <p:cNvGrpSpPr/>
          <p:nvPr/>
        </p:nvGrpSpPr>
        <p:grpSpPr>
          <a:xfrm>
            <a:off x="4804252" y="3946560"/>
            <a:ext cx="3839276" cy="2579721"/>
            <a:chOff x="4804252" y="4191001"/>
            <a:chExt cx="3839276" cy="2579721"/>
          </a:xfrm>
        </p:grpSpPr>
        <p:sp>
          <p:nvSpPr>
            <p:cNvPr id="28" name="Rectangle 27">
              <a:extLst>
                <a:ext uri="{FF2B5EF4-FFF2-40B4-BE49-F238E27FC236}">
                  <a16:creationId xmlns:a16="http://schemas.microsoft.com/office/drawing/2014/main" id="{8A60DFEB-E971-469D-8DFA-1F25A76F7841}"/>
                </a:ext>
              </a:extLst>
            </p:cNvPr>
            <p:cNvSpPr/>
            <p:nvPr/>
          </p:nvSpPr>
          <p:spPr>
            <a:xfrm>
              <a:off x="5177090" y="4210402"/>
              <a:ext cx="3466438" cy="2231004"/>
            </a:xfrm>
            <a:prstGeom prst="rect">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81F39D73-E136-4A76-8AD9-58DF221EDC17}"/>
                </a:ext>
              </a:extLst>
            </p:cNvPr>
            <p:cNvCxnSpPr>
              <a:stCxn id="28" idx="1"/>
              <a:endCxn id="28" idx="3"/>
            </p:cNvCxnSpPr>
            <p:nvPr/>
          </p:nvCxnSpPr>
          <p:spPr>
            <a:xfrm>
              <a:off x="5177090" y="5325904"/>
              <a:ext cx="346643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ECA1CD7-ADF3-437A-94F0-0B5B0FEF3E8F}"/>
                </a:ext>
              </a:extLst>
            </p:cNvPr>
            <p:cNvSpPr txBox="1"/>
            <p:nvPr/>
          </p:nvSpPr>
          <p:spPr>
            <a:xfrm>
              <a:off x="6256053" y="6437361"/>
              <a:ext cx="1116644" cy="333361"/>
            </a:xfrm>
            <a:prstGeom prst="rect">
              <a:avLst/>
            </a:prstGeom>
            <a:noFill/>
          </p:spPr>
          <p:txBody>
            <a:bodyPr wrap="none" rtlCol="0">
              <a:spAutoFit/>
            </a:bodyPr>
            <a:lstStyle/>
            <a:p>
              <a:r>
                <a:rPr lang="en-US" dirty="0">
                  <a:solidFill>
                    <a:srgbClr val="FFC000"/>
                  </a:solidFill>
                </a:rPr>
                <a:t>Predicted y</a:t>
              </a:r>
            </a:p>
          </p:txBody>
        </p:sp>
        <p:sp>
          <p:nvSpPr>
            <p:cNvPr id="31" name="TextBox 30">
              <a:extLst>
                <a:ext uri="{FF2B5EF4-FFF2-40B4-BE49-F238E27FC236}">
                  <a16:creationId xmlns:a16="http://schemas.microsoft.com/office/drawing/2014/main" id="{37AA279C-512A-463B-B5F7-0F876E5C1540}"/>
                </a:ext>
              </a:extLst>
            </p:cNvPr>
            <p:cNvSpPr txBox="1"/>
            <p:nvPr/>
          </p:nvSpPr>
          <p:spPr>
            <a:xfrm rot="16200000">
              <a:off x="3822156" y="5173097"/>
              <a:ext cx="2333524" cy="369332"/>
            </a:xfrm>
            <a:prstGeom prst="rect">
              <a:avLst/>
            </a:prstGeom>
            <a:noFill/>
          </p:spPr>
          <p:txBody>
            <a:bodyPr wrap="none" rtlCol="0">
              <a:spAutoFit/>
            </a:bodyPr>
            <a:lstStyle/>
            <a:p>
              <a:pPr algn="ctr"/>
              <a:r>
                <a:rPr lang="en-US" dirty="0">
                  <a:solidFill>
                    <a:srgbClr val="FFC000"/>
                  </a:solidFill>
                </a:rPr>
                <a:t>Standardized Residuals</a:t>
              </a:r>
            </a:p>
          </p:txBody>
        </p:sp>
        <p:sp>
          <p:nvSpPr>
            <p:cNvPr id="32" name="Freeform 34">
              <a:extLst>
                <a:ext uri="{FF2B5EF4-FFF2-40B4-BE49-F238E27FC236}">
                  <a16:creationId xmlns:a16="http://schemas.microsoft.com/office/drawing/2014/main" id="{74C58D0B-DE2B-4FA3-98B4-B8B47F6D33EC}"/>
                </a:ext>
              </a:extLst>
            </p:cNvPr>
            <p:cNvSpPr/>
            <p:nvPr/>
          </p:nvSpPr>
          <p:spPr>
            <a:xfrm>
              <a:off x="5248256" y="4476032"/>
              <a:ext cx="3301370" cy="1661395"/>
            </a:xfrm>
            <a:custGeom>
              <a:avLst/>
              <a:gdLst>
                <a:gd name="connsiteX0" fmla="*/ 0 w 3010487"/>
                <a:gd name="connsiteY0" fmla="*/ 0 h 1603717"/>
                <a:gd name="connsiteX1" fmla="*/ 14068 w 3010487"/>
                <a:gd name="connsiteY1" fmla="*/ 1266092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491176 w 3010487"/>
                <a:gd name="connsiteY5" fmla="*/ 478301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491176 w 3010487"/>
                <a:gd name="connsiteY5" fmla="*/ 478301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33380 w 3010487"/>
                <a:gd name="connsiteY5" fmla="*/ 407963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33380 w 3010487"/>
                <a:gd name="connsiteY5" fmla="*/ 407963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33380 w 3010487"/>
                <a:gd name="connsiteY5" fmla="*/ 407963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33380 w 3010487"/>
                <a:gd name="connsiteY5" fmla="*/ 407963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33380 w 3010487"/>
                <a:gd name="connsiteY5" fmla="*/ 407963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47447 w 3010487"/>
                <a:gd name="connsiteY5" fmla="*/ 618978 h 1603717"/>
                <a:gd name="connsiteX6" fmla="*/ 0 w 3010487"/>
                <a:gd name="connsiteY6" fmla="*/ 0 h 1603717"/>
                <a:gd name="connsiteX0" fmla="*/ 56271 w 3010487"/>
                <a:gd name="connsiteY0" fmla="*/ 253218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47447 w 3010487"/>
                <a:gd name="connsiteY5" fmla="*/ 618978 h 1603717"/>
                <a:gd name="connsiteX6" fmla="*/ 56271 w 3010487"/>
                <a:gd name="connsiteY6" fmla="*/ 253218 h 1603717"/>
                <a:gd name="connsiteX0" fmla="*/ 56271 w 3024555"/>
                <a:gd name="connsiteY0" fmla="*/ 0 h 1350499"/>
                <a:gd name="connsiteX1" fmla="*/ 0 w 3024555"/>
                <a:gd name="connsiteY1" fmla="*/ 1055077 h 1350499"/>
                <a:gd name="connsiteX2" fmla="*/ 1491176 w 3024555"/>
                <a:gd name="connsiteY2" fmla="*/ 1350499 h 1350499"/>
                <a:gd name="connsiteX3" fmla="*/ 3010487 w 3024555"/>
                <a:gd name="connsiteY3" fmla="*/ 1026942 h 1350499"/>
                <a:gd name="connsiteX4" fmla="*/ 3024555 w 3024555"/>
                <a:gd name="connsiteY4" fmla="*/ 56272 h 1350499"/>
                <a:gd name="connsiteX5" fmla="*/ 1547447 w 3024555"/>
                <a:gd name="connsiteY5" fmla="*/ 365760 h 1350499"/>
                <a:gd name="connsiteX6" fmla="*/ 56271 w 3024555"/>
                <a:gd name="connsiteY6" fmla="*/ 0 h 1350499"/>
                <a:gd name="connsiteX0" fmla="*/ 56271 w 3010487"/>
                <a:gd name="connsiteY0" fmla="*/ 0 h 1350499"/>
                <a:gd name="connsiteX1" fmla="*/ 0 w 3010487"/>
                <a:gd name="connsiteY1" fmla="*/ 1055077 h 1350499"/>
                <a:gd name="connsiteX2" fmla="*/ 1491176 w 3010487"/>
                <a:gd name="connsiteY2" fmla="*/ 1350499 h 1350499"/>
                <a:gd name="connsiteX3" fmla="*/ 3010487 w 3010487"/>
                <a:gd name="connsiteY3" fmla="*/ 1026942 h 1350499"/>
                <a:gd name="connsiteX4" fmla="*/ 2996419 w 3010487"/>
                <a:gd name="connsiteY4" fmla="*/ 1 h 1350499"/>
                <a:gd name="connsiteX5" fmla="*/ 1547447 w 3010487"/>
                <a:gd name="connsiteY5" fmla="*/ 365760 h 1350499"/>
                <a:gd name="connsiteX6" fmla="*/ 56271 w 3010487"/>
                <a:gd name="connsiteY6" fmla="*/ 0 h 1350499"/>
                <a:gd name="connsiteX0" fmla="*/ 56271 w 3024555"/>
                <a:gd name="connsiteY0" fmla="*/ 0 h 1350499"/>
                <a:gd name="connsiteX1" fmla="*/ 0 w 3024555"/>
                <a:gd name="connsiteY1" fmla="*/ 1055077 h 1350499"/>
                <a:gd name="connsiteX2" fmla="*/ 1491176 w 3024555"/>
                <a:gd name="connsiteY2" fmla="*/ 1350499 h 1350499"/>
                <a:gd name="connsiteX3" fmla="*/ 3010487 w 3024555"/>
                <a:gd name="connsiteY3" fmla="*/ 1026942 h 1350499"/>
                <a:gd name="connsiteX4" fmla="*/ 3024555 w 3024555"/>
                <a:gd name="connsiteY4" fmla="*/ 1 h 1350499"/>
                <a:gd name="connsiteX5" fmla="*/ 1547447 w 3024555"/>
                <a:gd name="connsiteY5" fmla="*/ 365760 h 1350499"/>
                <a:gd name="connsiteX6" fmla="*/ 56271 w 3024555"/>
                <a:gd name="connsiteY6" fmla="*/ 0 h 1350499"/>
                <a:gd name="connsiteX0" fmla="*/ 56271 w 3010488"/>
                <a:gd name="connsiteY0" fmla="*/ 56270 h 1406769"/>
                <a:gd name="connsiteX1" fmla="*/ 0 w 3010488"/>
                <a:gd name="connsiteY1" fmla="*/ 1111347 h 1406769"/>
                <a:gd name="connsiteX2" fmla="*/ 1491176 w 3010488"/>
                <a:gd name="connsiteY2" fmla="*/ 1406769 h 1406769"/>
                <a:gd name="connsiteX3" fmla="*/ 3010487 w 3010488"/>
                <a:gd name="connsiteY3" fmla="*/ 1083212 h 1406769"/>
                <a:gd name="connsiteX4" fmla="*/ 3010488 w 3010488"/>
                <a:gd name="connsiteY4" fmla="*/ 0 h 1406769"/>
                <a:gd name="connsiteX5" fmla="*/ 1547447 w 3010488"/>
                <a:gd name="connsiteY5" fmla="*/ 422030 h 1406769"/>
                <a:gd name="connsiteX6" fmla="*/ 56271 w 3010488"/>
                <a:gd name="connsiteY6" fmla="*/ 56270 h 1406769"/>
                <a:gd name="connsiteX0" fmla="*/ 9956 w 3010488"/>
                <a:gd name="connsiteY0" fmla="*/ 79460 h 1406769"/>
                <a:gd name="connsiteX1" fmla="*/ 0 w 3010488"/>
                <a:gd name="connsiteY1" fmla="*/ 1111347 h 1406769"/>
                <a:gd name="connsiteX2" fmla="*/ 1491176 w 3010488"/>
                <a:gd name="connsiteY2" fmla="*/ 1406769 h 1406769"/>
                <a:gd name="connsiteX3" fmla="*/ 3010487 w 3010488"/>
                <a:gd name="connsiteY3" fmla="*/ 1083212 h 1406769"/>
                <a:gd name="connsiteX4" fmla="*/ 3010488 w 3010488"/>
                <a:gd name="connsiteY4" fmla="*/ 0 h 1406769"/>
                <a:gd name="connsiteX5" fmla="*/ 1547447 w 3010488"/>
                <a:gd name="connsiteY5" fmla="*/ 422030 h 1406769"/>
                <a:gd name="connsiteX6" fmla="*/ 9956 w 3010488"/>
                <a:gd name="connsiteY6" fmla="*/ 79460 h 1406769"/>
                <a:gd name="connsiteX0" fmla="*/ 802 w 3012912"/>
                <a:gd name="connsiteY0" fmla="*/ 102651 h 1406769"/>
                <a:gd name="connsiteX1" fmla="*/ 2424 w 3012912"/>
                <a:gd name="connsiteY1" fmla="*/ 1111347 h 1406769"/>
                <a:gd name="connsiteX2" fmla="*/ 1493600 w 3012912"/>
                <a:gd name="connsiteY2" fmla="*/ 1406769 h 1406769"/>
                <a:gd name="connsiteX3" fmla="*/ 3012911 w 3012912"/>
                <a:gd name="connsiteY3" fmla="*/ 1083212 h 1406769"/>
                <a:gd name="connsiteX4" fmla="*/ 3012912 w 3012912"/>
                <a:gd name="connsiteY4" fmla="*/ 0 h 1406769"/>
                <a:gd name="connsiteX5" fmla="*/ 1549871 w 3012912"/>
                <a:gd name="connsiteY5" fmla="*/ 422030 h 1406769"/>
                <a:gd name="connsiteX6" fmla="*/ 802 w 3012912"/>
                <a:gd name="connsiteY6" fmla="*/ 102651 h 1406769"/>
                <a:gd name="connsiteX0" fmla="*/ 802 w 3012912"/>
                <a:gd name="connsiteY0" fmla="*/ 102651 h 1406769"/>
                <a:gd name="connsiteX1" fmla="*/ 2424 w 3012912"/>
                <a:gd name="connsiteY1" fmla="*/ 1111347 h 1406769"/>
                <a:gd name="connsiteX2" fmla="*/ 1493600 w 3012912"/>
                <a:gd name="connsiteY2" fmla="*/ 1406769 h 1406769"/>
                <a:gd name="connsiteX3" fmla="*/ 3012911 w 3012912"/>
                <a:gd name="connsiteY3" fmla="*/ 1083212 h 1406769"/>
                <a:gd name="connsiteX4" fmla="*/ 3012912 w 3012912"/>
                <a:gd name="connsiteY4" fmla="*/ 0 h 1406769"/>
                <a:gd name="connsiteX5" fmla="*/ 1549871 w 3012912"/>
                <a:gd name="connsiteY5" fmla="*/ 422030 h 1406769"/>
                <a:gd name="connsiteX6" fmla="*/ 802 w 3012912"/>
                <a:gd name="connsiteY6" fmla="*/ 102651 h 1406769"/>
                <a:gd name="connsiteX0" fmla="*/ 802 w 3012912"/>
                <a:gd name="connsiteY0" fmla="*/ 102651 h 1406769"/>
                <a:gd name="connsiteX1" fmla="*/ 2424 w 3012912"/>
                <a:gd name="connsiteY1" fmla="*/ 1111347 h 1406769"/>
                <a:gd name="connsiteX2" fmla="*/ 1493600 w 3012912"/>
                <a:gd name="connsiteY2" fmla="*/ 1406769 h 1406769"/>
                <a:gd name="connsiteX3" fmla="*/ 3012911 w 3012912"/>
                <a:gd name="connsiteY3" fmla="*/ 1083212 h 1406769"/>
                <a:gd name="connsiteX4" fmla="*/ 3012912 w 3012912"/>
                <a:gd name="connsiteY4" fmla="*/ 0 h 1406769"/>
                <a:gd name="connsiteX5" fmla="*/ 1549871 w 3012912"/>
                <a:gd name="connsiteY5" fmla="*/ 422030 h 1406769"/>
                <a:gd name="connsiteX6" fmla="*/ 802 w 3012912"/>
                <a:gd name="connsiteY6" fmla="*/ 102651 h 1406769"/>
                <a:gd name="connsiteX0" fmla="*/ 802 w 3024490"/>
                <a:gd name="connsiteY0" fmla="*/ 102651 h 1406769"/>
                <a:gd name="connsiteX1" fmla="*/ 2424 w 3024490"/>
                <a:gd name="connsiteY1" fmla="*/ 1111347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49871 w 3024490"/>
                <a:gd name="connsiteY5" fmla="*/ 422030 h 1406769"/>
                <a:gd name="connsiteX6" fmla="*/ 802 w 3024490"/>
                <a:gd name="connsiteY6" fmla="*/ 102651 h 1406769"/>
                <a:gd name="connsiteX0" fmla="*/ 802 w 3024490"/>
                <a:gd name="connsiteY0" fmla="*/ 102651 h 1406769"/>
                <a:gd name="connsiteX1" fmla="*/ 2424 w 3024490"/>
                <a:gd name="connsiteY1" fmla="*/ 1111347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49871 w 3024490"/>
                <a:gd name="connsiteY5" fmla="*/ 422030 h 1406769"/>
                <a:gd name="connsiteX6" fmla="*/ 802 w 3024490"/>
                <a:gd name="connsiteY6" fmla="*/ 102651 h 1406769"/>
                <a:gd name="connsiteX0" fmla="*/ 802 w 3024490"/>
                <a:gd name="connsiteY0" fmla="*/ 102651 h 1406769"/>
                <a:gd name="connsiteX1" fmla="*/ 2424 w 3024490"/>
                <a:gd name="connsiteY1" fmla="*/ 995393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49871 w 3024490"/>
                <a:gd name="connsiteY5" fmla="*/ 422030 h 1406769"/>
                <a:gd name="connsiteX6" fmla="*/ 802 w 3024490"/>
                <a:gd name="connsiteY6" fmla="*/ 102651 h 1406769"/>
                <a:gd name="connsiteX0" fmla="*/ 802 w 3024490"/>
                <a:gd name="connsiteY0" fmla="*/ 102651 h 1406769"/>
                <a:gd name="connsiteX1" fmla="*/ 2424 w 3024490"/>
                <a:gd name="connsiteY1" fmla="*/ 995393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49871 w 3024490"/>
                <a:gd name="connsiteY5" fmla="*/ 422030 h 1406769"/>
                <a:gd name="connsiteX6" fmla="*/ 802 w 3024490"/>
                <a:gd name="connsiteY6" fmla="*/ 102651 h 1406769"/>
                <a:gd name="connsiteX0" fmla="*/ 802 w 3024490"/>
                <a:gd name="connsiteY0" fmla="*/ 102651 h 1406769"/>
                <a:gd name="connsiteX1" fmla="*/ 2424 w 3024490"/>
                <a:gd name="connsiteY1" fmla="*/ 995393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26714 w 3024490"/>
                <a:gd name="connsiteY5" fmla="*/ 526389 h 1406769"/>
                <a:gd name="connsiteX6" fmla="*/ 802 w 3024490"/>
                <a:gd name="connsiteY6" fmla="*/ 102651 h 1406769"/>
                <a:gd name="connsiteX0" fmla="*/ 802 w 3024490"/>
                <a:gd name="connsiteY0" fmla="*/ 102651 h 1406769"/>
                <a:gd name="connsiteX1" fmla="*/ 2424 w 3024490"/>
                <a:gd name="connsiteY1" fmla="*/ 995393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26714 w 3024490"/>
                <a:gd name="connsiteY5" fmla="*/ 526389 h 1406769"/>
                <a:gd name="connsiteX6" fmla="*/ 802 w 3024490"/>
                <a:gd name="connsiteY6" fmla="*/ 102651 h 1406769"/>
                <a:gd name="connsiteX0" fmla="*/ 802 w 3024490"/>
                <a:gd name="connsiteY0" fmla="*/ 102651 h 1406769"/>
                <a:gd name="connsiteX1" fmla="*/ 2424 w 3024490"/>
                <a:gd name="connsiteY1" fmla="*/ 995393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26714 w 3024490"/>
                <a:gd name="connsiteY5" fmla="*/ 526389 h 1406769"/>
                <a:gd name="connsiteX6" fmla="*/ 802 w 3024490"/>
                <a:gd name="connsiteY6" fmla="*/ 102651 h 1406769"/>
                <a:gd name="connsiteX0" fmla="*/ 802 w 3024490"/>
                <a:gd name="connsiteY0" fmla="*/ 102651 h 1406769"/>
                <a:gd name="connsiteX1" fmla="*/ 2424 w 3024490"/>
                <a:gd name="connsiteY1" fmla="*/ 995393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26714 w 3024490"/>
                <a:gd name="connsiteY5" fmla="*/ 526389 h 1406769"/>
                <a:gd name="connsiteX6" fmla="*/ 802 w 3024490"/>
                <a:gd name="connsiteY6" fmla="*/ 102651 h 1406769"/>
                <a:gd name="connsiteX0" fmla="*/ 802 w 3024490"/>
                <a:gd name="connsiteY0" fmla="*/ 102651 h 1406769"/>
                <a:gd name="connsiteX1" fmla="*/ 2424 w 3024490"/>
                <a:gd name="connsiteY1" fmla="*/ 1018584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26714 w 3024490"/>
                <a:gd name="connsiteY5" fmla="*/ 526389 h 1406769"/>
                <a:gd name="connsiteX6" fmla="*/ 802 w 3024490"/>
                <a:gd name="connsiteY6" fmla="*/ 102651 h 1406769"/>
                <a:gd name="connsiteX0" fmla="*/ 802 w 3012912"/>
                <a:gd name="connsiteY0" fmla="*/ 102651 h 1406769"/>
                <a:gd name="connsiteX1" fmla="*/ 2424 w 3012912"/>
                <a:gd name="connsiteY1" fmla="*/ 1018584 h 1406769"/>
                <a:gd name="connsiteX2" fmla="*/ 1493600 w 3012912"/>
                <a:gd name="connsiteY2" fmla="*/ 1406769 h 1406769"/>
                <a:gd name="connsiteX3" fmla="*/ 3001333 w 3012912"/>
                <a:gd name="connsiteY3" fmla="*/ 955662 h 1406769"/>
                <a:gd name="connsiteX4" fmla="*/ 3012912 w 3012912"/>
                <a:gd name="connsiteY4" fmla="*/ 0 h 1406769"/>
                <a:gd name="connsiteX5" fmla="*/ 1526714 w 3012912"/>
                <a:gd name="connsiteY5" fmla="*/ 526389 h 1406769"/>
                <a:gd name="connsiteX6" fmla="*/ 802 w 3012912"/>
                <a:gd name="connsiteY6" fmla="*/ 102651 h 1406769"/>
                <a:gd name="connsiteX0" fmla="*/ 802 w 3012912"/>
                <a:gd name="connsiteY0" fmla="*/ 102651 h 1406769"/>
                <a:gd name="connsiteX1" fmla="*/ 2424 w 3012912"/>
                <a:gd name="connsiteY1" fmla="*/ 1018584 h 1406769"/>
                <a:gd name="connsiteX2" fmla="*/ 1493600 w 3012912"/>
                <a:gd name="connsiteY2" fmla="*/ 1406769 h 1406769"/>
                <a:gd name="connsiteX3" fmla="*/ 3012912 w 3012912"/>
                <a:gd name="connsiteY3" fmla="*/ 955662 h 1406769"/>
                <a:gd name="connsiteX4" fmla="*/ 3012912 w 3012912"/>
                <a:gd name="connsiteY4" fmla="*/ 0 h 1406769"/>
                <a:gd name="connsiteX5" fmla="*/ 1526714 w 3012912"/>
                <a:gd name="connsiteY5" fmla="*/ 526389 h 1406769"/>
                <a:gd name="connsiteX6" fmla="*/ 802 w 3012912"/>
                <a:gd name="connsiteY6" fmla="*/ 102651 h 1406769"/>
                <a:gd name="connsiteX0" fmla="*/ 9957 w 3022067"/>
                <a:gd name="connsiteY0" fmla="*/ 102651 h 1539653"/>
                <a:gd name="connsiteX1" fmla="*/ 0 w 3022067"/>
                <a:gd name="connsiteY1" fmla="*/ 1470806 h 1539653"/>
                <a:gd name="connsiteX2" fmla="*/ 1502755 w 3022067"/>
                <a:gd name="connsiteY2" fmla="*/ 1406769 h 1539653"/>
                <a:gd name="connsiteX3" fmla="*/ 3022067 w 3022067"/>
                <a:gd name="connsiteY3" fmla="*/ 955662 h 1539653"/>
                <a:gd name="connsiteX4" fmla="*/ 3022067 w 3022067"/>
                <a:gd name="connsiteY4" fmla="*/ 0 h 1539653"/>
                <a:gd name="connsiteX5" fmla="*/ 1535869 w 3022067"/>
                <a:gd name="connsiteY5" fmla="*/ 526389 h 1539653"/>
                <a:gd name="connsiteX6" fmla="*/ 9957 w 3022067"/>
                <a:gd name="connsiteY6" fmla="*/ 102651 h 1539653"/>
                <a:gd name="connsiteX0" fmla="*/ 9957 w 3022067"/>
                <a:gd name="connsiteY0" fmla="*/ 102651 h 1505445"/>
                <a:gd name="connsiteX1" fmla="*/ 0 w 3022067"/>
                <a:gd name="connsiteY1" fmla="*/ 1470806 h 1505445"/>
                <a:gd name="connsiteX2" fmla="*/ 1572228 w 3022067"/>
                <a:gd name="connsiteY2" fmla="*/ 1012525 h 1505445"/>
                <a:gd name="connsiteX3" fmla="*/ 3022067 w 3022067"/>
                <a:gd name="connsiteY3" fmla="*/ 955662 h 1505445"/>
                <a:gd name="connsiteX4" fmla="*/ 3022067 w 3022067"/>
                <a:gd name="connsiteY4" fmla="*/ 0 h 1505445"/>
                <a:gd name="connsiteX5" fmla="*/ 1535869 w 3022067"/>
                <a:gd name="connsiteY5" fmla="*/ 526389 h 1505445"/>
                <a:gd name="connsiteX6" fmla="*/ 9957 w 3022067"/>
                <a:gd name="connsiteY6" fmla="*/ 102651 h 1505445"/>
                <a:gd name="connsiteX0" fmla="*/ 9957 w 3033646"/>
                <a:gd name="connsiteY0" fmla="*/ 102651 h 1513641"/>
                <a:gd name="connsiteX1" fmla="*/ 0 w 3033646"/>
                <a:gd name="connsiteY1" fmla="*/ 1470806 h 1513641"/>
                <a:gd name="connsiteX2" fmla="*/ 1572228 w 3033646"/>
                <a:gd name="connsiteY2" fmla="*/ 1012525 h 1513641"/>
                <a:gd name="connsiteX3" fmla="*/ 3033646 w 3033646"/>
                <a:gd name="connsiteY3" fmla="*/ 1465862 h 1513641"/>
                <a:gd name="connsiteX4" fmla="*/ 3022067 w 3033646"/>
                <a:gd name="connsiteY4" fmla="*/ 0 h 1513641"/>
                <a:gd name="connsiteX5" fmla="*/ 1535869 w 3033646"/>
                <a:gd name="connsiteY5" fmla="*/ 526389 h 1513641"/>
                <a:gd name="connsiteX6" fmla="*/ 9957 w 3033646"/>
                <a:gd name="connsiteY6" fmla="*/ 102651 h 1513641"/>
                <a:gd name="connsiteX0" fmla="*/ 9957 w 3033646"/>
                <a:gd name="connsiteY0" fmla="*/ 102651 h 1568634"/>
                <a:gd name="connsiteX1" fmla="*/ 0 w 3033646"/>
                <a:gd name="connsiteY1" fmla="*/ 1470806 h 1568634"/>
                <a:gd name="connsiteX2" fmla="*/ 1572228 w 3033646"/>
                <a:gd name="connsiteY2" fmla="*/ 1012525 h 1568634"/>
                <a:gd name="connsiteX3" fmla="*/ 3033646 w 3033646"/>
                <a:gd name="connsiteY3" fmla="*/ 1523839 h 1568634"/>
                <a:gd name="connsiteX4" fmla="*/ 3022067 w 3033646"/>
                <a:gd name="connsiteY4" fmla="*/ 0 h 1568634"/>
                <a:gd name="connsiteX5" fmla="*/ 1535869 w 3033646"/>
                <a:gd name="connsiteY5" fmla="*/ 526389 h 1568634"/>
                <a:gd name="connsiteX6" fmla="*/ 9957 w 3033646"/>
                <a:gd name="connsiteY6" fmla="*/ 102651 h 1568634"/>
                <a:gd name="connsiteX0" fmla="*/ 9957 w 3033646"/>
                <a:gd name="connsiteY0" fmla="*/ 102651 h 1567543"/>
                <a:gd name="connsiteX1" fmla="*/ 0 w 3033646"/>
                <a:gd name="connsiteY1" fmla="*/ 1470806 h 1567543"/>
                <a:gd name="connsiteX2" fmla="*/ 1502756 w 3033646"/>
                <a:gd name="connsiteY2" fmla="*/ 989333 h 1567543"/>
                <a:gd name="connsiteX3" fmla="*/ 3033646 w 3033646"/>
                <a:gd name="connsiteY3" fmla="*/ 1523839 h 1567543"/>
                <a:gd name="connsiteX4" fmla="*/ 3022067 w 3033646"/>
                <a:gd name="connsiteY4" fmla="*/ 0 h 1567543"/>
                <a:gd name="connsiteX5" fmla="*/ 1535869 w 3033646"/>
                <a:gd name="connsiteY5" fmla="*/ 526389 h 1567543"/>
                <a:gd name="connsiteX6" fmla="*/ 9957 w 3033646"/>
                <a:gd name="connsiteY6" fmla="*/ 102651 h 1567543"/>
                <a:gd name="connsiteX0" fmla="*/ 9957 w 3033646"/>
                <a:gd name="connsiteY0" fmla="*/ 102651 h 1567543"/>
                <a:gd name="connsiteX1" fmla="*/ 0 w 3033646"/>
                <a:gd name="connsiteY1" fmla="*/ 1528783 h 1567543"/>
                <a:gd name="connsiteX2" fmla="*/ 1502756 w 3033646"/>
                <a:gd name="connsiteY2" fmla="*/ 989333 h 1567543"/>
                <a:gd name="connsiteX3" fmla="*/ 3033646 w 3033646"/>
                <a:gd name="connsiteY3" fmla="*/ 1523839 h 1567543"/>
                <a:gd name="connsiteX4" fmla="*/ 3022067 w 3033646"/>
                <a:gd name="connsiteY4" fmla="*/ 0 h 1567543"/>
                <a:gd name="connsiteX5" fmla="*/ 1535869 w 3033646"/>
                <a:gd name="connsiteY5" fmla="*/ 526389 h 1567543"/>
                <a:gd name="connsiteX6" fmla="*/ 9957 w 3033646"/>
                <a:gd name="connsiteY6" fmla="*/ 102651 h 1567543"/>
                <a:gd name="connsiteX0" fmla="*/ 9957 w 3033646"/>
                <a:gd name="connsiteY0" fmla="*/ 102651 h 1567543"/>
                <a:gd name="connsiteX1" fmla="*/ 0 w 3033646"/>
                <a:gd name="connsiteY1" fmla="*/ 1528783 h 1567543"/>
                <a:gd name="connsiteX2" fmla="*/ 1502756 w 3033646"/>
                <a:gd name="connsiteY2" fmla="*/ 989333 h 1567543"/>
                <a:gd name="connsiteX3" fmla="*/ 3033646 w 3033646"/>
                <a:gd name="connsiteY3" fmla="*/ 1523839 h 1567543"/>
                <a:gd name="connsiteX4" fmla="*/ 3022067 w 3033646"/>
                <a:gd name="connsiteY4" fmla="*/ 0 h 1567543"/>
                <a:gd name="connsiteX5" fmla="*/ 1535869 w 3033646"/>
                <a:gd name="connsiteY5" fmla="*/ 526389 h 1567543"/>
                <a:gd name="connsiteX6" fmla="*/ 9957 w 3033646"/>
                <a:gd name="connsiteY6" fmla="*/ 102651 h 1567543"/>
                <a:gd name="connsiteX0" fmla="*/ 9957 w 3033646"/>
                <a:gd name="connsiteY0" fmla="*/ 102651 h 1567543"/>
                <a:gd name="connsiteX1" fmla="*/ 0 w 3033646"/>
                <a:gd name="connsiteY1" fmla="*/ 1528783 h 1567543"/>
                <a:gd name="connsiteX2" fmla="*/ 1502756 w 3033646"/>
                <a:gd name="connsiteY2" fmla="*/ 989333 h 1567543"/>
                <a:gd name="connsiteX3" fmla="*/ 3033646 w 3033646"/>
                <a:gd name="connsiteY3" fmla="*/ 1523839 h 1567543"/>
                <a:gd name="connsiteX4" fmla="*/ 3022067 w 3033646"/>
                <a:gd name="connsiteY4" fmla="*/ 0 h 1567543"/>
                <a:gd name="connsiteX5" fmla="*/ 1535869 w 3033646"/>
                <a:gd name="connsiteY5" fmla="*/ 526389 h 1567543"/>
                <a:gd name="connsiteX6" fmla="*/ 9957 w 3033646"/>
                <a:gd name="connsiteY6" fmla="*/ 102651 h 1567543"/>
                <a:gd name="connsiteX0" fmla="*/ 9957 w 3033646"/>
                <a:gd name="connsiteY0" fmla="*/ 102651 h 1528783"/>
                <a:gd name="connsiteX1" fmla="*/ 0 w 3033646"/>
                <a:gd name="connsiteY1" fmla="*/ 1528783 h 1528783"/>
                <a:gd name="connsiteX2" fmla="*/ 1502756 w 3033646"/>
                <a:gd name="connsiteY2" fmla="*/ 989333 h 1528783"/>
                <a:gd name="connsiteX3" fmla="*/ 3033646 w 3033646"/>
                <a:gd name="connsiteY3" fmla="*/ 1523839 h 1528783"/>
                <a:gd name="connsiteX4" fmla="*/ 3022067 w 3033646"/>
                <a:gd name="connsiteY4" fmla="*/ 0 h 1528783"/>
                <a:gd name="connsiteX5" fmla="*/ 1535869 w 3033646"/>
                <a:gd name="connsiteY5" fmla="*/ 526389 h 1528783"/>
                <a:gd name="connsiteX6" fmla="*/ 9957 w 3033646"/>
                <a:gd name="connsiteY6" fmla="*/ 102651 h 1528783"/>
                <a:gd name="connsiteX0" fmla="*/ 9957 w 3033646"/>
                <a:gd name="connsiteY0" fmla="*/ 102651 h 1528783"/>
                <a:gd name="connsiteX1" fmla="*/ 0 w 3033646"/>
                <a:gd name="connsiteY1" fmla="*/ 1528783 h 1528783"/>
                <a:gd name="connsiteX2" fmla="*/ 1537492 w 3033646"/>
                <a:gd name="connsiteY2" fmla="*/ 1024119 h 1528783"/>
                <a:gd name="connsiteX3" fmla="*/ 3033646 w 3033646"/>
                <a:gd name="connsiteY3" fmla="*/ 1523839 h 1528783"/>
                <a:gd name="connsiteX4" fmla="*/ 3022067 w 3033646"/>
                <a:gd name="connsiteY4" fmla="*/ 0 h 1528783"/>
                <a:gd name="connsiteX5" fmla="*/ 1535869 w 3033646"/>
                <a:gd name="connsiteY5" fmla="*/ 526389 h 1528783"/>
                <a:gd name="connsiteX6" fmla="*/ 9957 w 3033646"/>
                <a:gd name="connsiteY6" fmla="*/ 102651 h 1528783"/>
                <a:gd name="connsiteX0" fmla="*/ 9957 w 3033646"/>
                <a:gd name="connsiteY0" fmla="*/ 102651 h 1528783"/>
                <a:gd name="connsiteX1" fmla="*/ 0 w 3033646"/>
                <a:gd name="connsiteY1" fmla="*/ 1528783 h 1528783"/>
                <a:gd name="connsiteX2" fmla="*/ 1537492 w 3033646"/>
                <a:gd name="connsiteY2" fmla="*/ 1024119 h 1528783"/>
                <a:gd name="connsiteX3" fmla="*/ 3033646 w 3033646"/>
                <a:gd name="connsiteY3" fmla="*/ 1523839 h 1528783"/>
                <a:gd name="connsiteX4" fmla="*/ 3022067 w 3033646"/>
                <a:gd name="connsiteY4" fmla="*/ 0 h 1528783"/>
                <a:gd name="connsiteX5" fmla="*/ 1535869 w 3033646"/>
                <a:gd name="connsiteY5" fmla="*/ 526389 h 1528783"/>
                <a:gd name="connsiteX6" fmla="*/ 9957 w 3033646"/>
                <a:gd name="connsiteY6" fmla="*/ 102651 h 1528783"/>
                <a:gd name="connsiteX0" fmla="*/ 9957 w 3033646"/>
                <a:gd name="connsiteY0" fmla="*/ 102651 h 1528783"/>
                <a:gd name="connsiteX1" fmla="*/ 0 w 3033646"/>
                <a:gd name="connsiteY1" fmla="*/ 1528783 h 1528783"/>
                <a:gd name="connsiteX2" fmla="*/ 1537492 w 3033646"/>
                <a:gd name="connsiteY2" fmla="*/ 1024119 h 1528783"/>
                <a:gd name="connsiteX3" fmla="*/ 3033646 w 3033646"/>
                <a:gd name="connsiteY3" fmla="*/ 1523839 h 1528783"/>
                <a:gd name="connsiteX4" fmla="*/ 3022067 w 3033646"/>
                <a:gd name="connsiteY4" fmla="*/ 0 h 1528783"/>
                <a:gd name="connsiteX5" fmla="*/ 1535869 w 3033646"/>
                <a:gd name="connsiteY5" fmla="*/ 526389 h 1528783"/>
                <a:gd name="connsiteX6" fmla="*/ 9957 w 3033646"/>
                <a:gd name="connsiteY6" fmla="*/ 102651 h 1528783"/>
                <a:gd name="connsiteX0" fmla="*/ 9957 w 3033646"/>
                <a:gd name="connsiteY0" fmla="*/ 102651 h 1528783"/>
                <a:gd name="connsiteX1" fmla="*/ 0 w 3033646"/>
                <a:gd name="connsiteY1" fmla="*/ 1528783 h 1528783"/>
                <a:gd name="connsiteX2" fmla="*/ 1537492 w 3033646"/>
                <a:gd name="connsiteY2" fmla="*/ 1024119 h 1528783"/>
                <a:gd name="connsiteX3" fmla="*/ 3033646 w 3033646"/>
                <a:gd name="connsiteY3" fmla="*/ 1523839 h 1528783"/>
                <a:gd name="connsiteX4" fmla="*/ 3022067 w 3033646"/>
                <a:gd name="connsiteY4" fmla="*/ 0 h 1528783"/>
                <a:gd name="connsiteX5" fmla="*/ 1535869 w 3033646"/>
                <a:gd name="connsiteY5" fmla="*/ 526389 h 1528783"/>
                <a:gd name="connsiteX6" fmla="*/ 9957 w 3033646"/>
                <a:gd name="connsiteY6" fmla="*/ 102651 h 1528783"/>
                <a:gd name="connsiteX0" fmla="*/ 9957 w 3045737"/>
                <a:gd name="connsiteY0" fmla="*/ 91055 h 1517187"/>
                <a:gd name="connsiteX1" fmla="*/ 0 w 3045737"/>
                <a:gd name="connsiteY1" fmla="*/ 1517187 h 1517187"/>
                <a:gd name="connsiteX2" fmla="*/ 1537492 w 3045737"/>
                <a:gd name="connsiteY2" fmla="*/ 1012523 h 1517187"/>
                <a:gd name="connsiteX3" fmla="*/ 3033646 w 3045737"/>
                <a:gd name="connsiteY3" fmla="*/ 1512243 h 1517187"/>
                <a:gd name="connsiteX4" fmla="*/ 3045224 w 3045737"/>
                <a:gd name="connsiteY4" fmla="*/ 0 h 1517187"/>
                <a:gd name="connsiteX5" fmla="*/ 1535869 w 3045737"/>
                <a:gd name="connsiteY5" fmla="*/ 514793 h 1517187"/>
                <a:gd name="connsiteX6" fmla="*/ 9957 w 3045737"/>
                <a:gd name="connsiteY6" fmla="*/ 91055 h 1517187"/>
                <a:gd name="connsiteX0" fmla="*/ 9957 w 3045737"/>
                <a:gd name="connsiteY0" fmla="*/ 91055 h 1517187"/>
                <a:gd name="connsiteX1" fmla="*/ 0 w 3045737"/>
                <a:gd name="connsiteY1" fmla="*/ 1517187 h 1517187"/>
                <a:gd name="connsiteX2" fmla="*/ 1537492 w 3045737"/>
                <a:gd name="connsiteY2" fmla="*/ 1012523 h 1517187"/>
                <a:gd name="connsiteX3" fmla="*/ 3033646 w 3045737"/>
                <a:gd name="connsiteY3" fmla="*/ 1512243 h 1517187"/>
                <a:gd name="connsiteX4" fmla="*/ 3045224 w 3045737"/>
                <a:gd name="connsiteY4" fmla="*/ 0 h 1517187"/>
                <a:gd name="connsiteX5" fmla="*/ 1535869 w 3045737"/>
                <a:gd name="connsiteY5" fmla="*/ 514793 h 1517187"/>
                <a:gd name="connsiteX6" fmla="*/ 9957 w 3045737"/>
                <a:gd name="connsiteY6" fmla="*/ 91055 h 1517187"/>
                <a:gd name="connsiteX0" fmla="*/ 9957 w 3034759"/>
                <a:gd name="connsiteY0" fmla="*/ 91055 h 1517187"/>
                <a:gd name="connsiteX1" fmla="*/ 0 w 3034759"/>
                <a:gd name="connsiteY1" fmla="*/ 1517187 h 1517187"/>
                <a:gd name="connsiteX2" fmla="*/ 1537492 w 3034759"/>
                <a:gd name="connsiteY2" fmla="*/ 1012523 h 1517187"/>
                <a:gd name="connsiteX3" fmla="*/ 3033646 w 3034759"/>
                <a:gd name="connsiteY3" fmla="*/ 1512243 h 1517187"/>
                <a:gd name="connsiteX4" fmla="*/ 3033645 w 3034759"/>
                <a:gd name="connsiteY4" fmla="*/ 0 h 1517187"/>
                <a:gd name="connsiteX5" fmla="*/ 1535869 w 3034759"/>
                <a:gd name="connsiteY5" fmla="*/ 514793 h 1517187"/>
                <a:gd name="connsiteX6" fmla="*/ 9957 w 3034759"/>
                <a:gd name="connsiteY6" fmla="*/ 91055 h 151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4759" h="1517187">
                  <a:moveTo>
                    <a:pt x="9957" y="91055"/>
                  </a:moveTo>
                  <a:cubicBezTo>
                    <a:pt x="6638" y="435017"/>
                    <a:pt x="3319" y="1173225"/>
                    <a:pt x="0" y="1517187"/>
                  </a:cubicBezTo>
                  <a:cubicBezTo>
                    <a:pt x="624427" y="1175035"/>
                    <a:pt x="1004722" y="1010050"/>
                    <a:pt x="1537492" y="1012523"/>
                  </a:cubicBezTo>
                  <a:cubicBezTo>
                    <a:pt x="1958873" y="1000673"/>
                    <a:pt x="2434578" y="1191064"/>
                    <a:pt x="3033646" y="1512243"/>
                  </a:cubicBezTo>
                  <a:cubicBezTo>
                    <a:pt x="3029786" y="1023622"/>
                    <a:pt x="3037505" y="488621"/>
                    <a:pt x="3033645" y="0"/>
                  </a:cubicBezTo>
                  <a:cubicBezTo>
                    <a:pt x="2460225" y="286728"/>
                    <a:pt x="2154847" y="497997"/>
                    <a:pt x="1535869" y="514793"/>
                  </a:cubicBezTo>
                  <a:cubicBezTo>
                    <a:pt x="884065" y="505414"/>
                    <a:pt x="521084" y="296615"/>
                    <a:pt x="9957" y="91055"/>
                  </a:cubicBez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684056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4141903"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Apparent Validation</a:t>
            </a:r>
          </a:p>
        </p:txBody>
      </p:sp>
      <p:pic>
        <p:nvPicPr>
          <p:cNvPr id="1026" name="Picture 2">
            <a:extLst>
              <a:ext uri="{FF2B5EF4-FFF2-40B4-BE49-F238E27FC236}">
                <a16:creationId xmlns:a16="http://schemas.microsoft.com/office/drawing/2014/main" id="{1D5C1DDA-980F-4513-88D7-03A889BA04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6988" y="741338"/>
            <a:ext cx="6870023" cy="499507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84A8AAE2-5A41-4864-9BCA-3DCFD5CE5D70}"/>
                  </a:ext>
                </a:extLst>
              </p:cNvPr>
              <p:cNvSpPr/>
              <p:nvPr/>
            </p:nvSpPr>
            <p:spPr>
              <a:xfrm>
                <a:off x="1321622" y="6040638"/>
                <a:ext cx="6500754" cy="369332"/>
              </a:xfrm>
              <a:prstGeom prst="rect">
                <a:avLst/>
              </a:prstGeom>
            </p:spPr>
            <p:txBody>
              <a:bodyPr wrap="none">
                <a:spAutoFit/>
              </a:bodyPr>
              <a:lstStyle/>
              <a:p>
                <a:r>
                  <a:rPr lang="en-US" dirty="0">
                    <a:solidFill>
                      <a:schemeClr val="bg1"/>
                    </a:solidFill>
                    <a:latin typeface="Candara" panose="020E0502030303020204" pitchFamily="34" charset="0"/>
                  </a:rPr>
                  <a:t>be careful with apparent validation: these all share the same </a:t>
                </a:r>
                <a14:m>
                  <m:oMath xmlns:m="http://schemas.openxmlformats.org/officeDocument/2006/math">
                    <m:sSup>
                      <m:sSupPr>
                        <m:ctrlPr>
                          <a:rPr lang="en-US"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𝑅</m:t>
                        </m:r>
                      </m:e>
                      <m:sup>
                        <m:r>
                          <a:rPr lang="en-US" b="0" i="1" smtClean="0">
                            <a:solidFill>
                              <a:schemeClr val="bg1"/>
                            </a:solidFill>
                            <a:latin typeface="Cambria Math" panose="02040503050406030204" pitchFamily="18" charset="0"/>
                          </a:rPr>
                          <m:t>2</m:t>
                        </m:r>
                      </m:sup>
                    </m:sSup>
                  </m:oMath>
                </a14:m>
                <a:r>
                  <a:rPr lang="en-US" dirty="0">
                    <a:solidFill>
                      <a:schemeClr val="bg1"/>
                    </a:solidFill>
                    <a:latin typeface="Candara" panose="020E0502030303020204" pitchFamily="34" charset="0"/>
                  </a:rPr>
                  <a:t> ! </a:t>
                </a:r>
                <a:endParaRPr lang="en-US" dirty="0"/>
              </a:p>
            </p:txBody>
          </p:sp>
        </mc:Choice>
        <mc:Fallback>
          <p:sp>
            <p:nvSpPr>
              <p:cNvPr id="2" name="Rectangle 1">
                <a:extLst>
                  <a:ext uri="{FF2B5EF4-FFF2-40B4-BE49-F238E27FC236}">
                    <a16:creationId xmlns:a16="http://schemas.microsoft.com/office/drawing/2014/main" id="{84A8AAE2-5A41-4864-9BCA-3DCFD5CE5D70}"/>
                  </a:ext>
                </a:extLst>
              </p:cNvPr>
              <p:cNvSpPr>
                <a:spLocks noRot="1" noChangeAspect="1" noMove="1" noResize="1" noEditPoints="1" noAdjustHandles="1" noChangeArrowheads="1" noChangeShapeType="1" noTextEdit="1"/>
              </p:cNvSpPr>
              <p:nvPr/>
            </p:nvSpPr>
            <p:spPr>
              <a:xfrm>
                <a:off x="1321622" y="6040638"/>
                <a:ext cx="6500754" cy="369332"/>
              </a:xfrm>
              <a:prstGeom prst="rect">
                <a:avLst/>
              </a:prstGeom>
              <a:blipFill>
                <a:blip r:embed="rId4"/>
                <a:stretch>
                  <a:fillRect l="-844" t="-9836" b="-24590"/>
                </a:stretch>
              </a:blipFill>
            </p:spPr>
            <p:txBody>
              <a:bodyPr/>
              <a:lstStyle/>
              <a:p>
                <a:r>
                  <a:rPr lang="en-US">
                    <a:noFill/>
                  </a:rPr>
                  <a:t> </a:t>
                </a:r>
              </a:p>
            </p:txBody>
          </p:sp>
        </mc:Fallback>
      </mc:AlternateContent>
    </p:spTree>
    <p:extLst>
      <p:ext uri="{BB962C8B-B14F-4D97-AF65-F5344CB8AC3E}">
        <p14:creationId xmlns:p14="http://schemas.microsoft.com/office/powerpoint/2010/main" val="1386674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3835730"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Internal Validation</a:t>
            </a:r>
          </a:p>
        </p:txBody>
      </p:sp>
      <p:sp>
        <p:nvSpPr>
          <p:cNvPr id="2" name="Rectangle 1">
            <a:extLst>
              <a:ext uri="{FF2B5EF4-FFF2-40B4-BE49-F238E27FC236}">
                <a16:creationId xmlns:a16="http://schemas.microsoft.com/office/drawing/2014/main" id="{84A8AAE2-5A41-4864-9BCA-3DCFD5CE5D70}"/>
              </a:ext>
            </a:extLst>
          </p:cNvPr>
          <p:cNvSpPr/>
          <p:nvPr/>
        </p:nvSpPr>
        <p:spPr>
          <a:xfrm>
            <a:off x="1321622" y="6040638"/>
            <a:ext cx="5551520" cy="369332"/>
          </a:xfrm>
          <a:prstGeom prst="rect">
            <a:avLst/>
          </a:prstGeom>
        </p:spPr>
        <p:txBody>
          <a:bodyPr wrap="none">
            <a:spAutoFit/>
          </a:bodyPr>
          <a:lstStyle/>
          <a:p>
            <a:r>
              <a:rPr lang="en-US" dirty="0">
                <a:solidFill>
                  <a:schemeClr val="bg1"/>
                </a:solidFill>
                <a:latin typeface="Candara" panose="020E0502030303020204" pitchFamily="34" charset="0"/>
              </a:rPr>
              <a:t>this is not a replacement for an independent validation!</a:t>
            </a:r>
            <a:endParaRPr lang="en-US" dirty="0"/>
          </a:p>
        </p:txBody>
      </p:sp>
      <p:sp>
        <p:nvSpPr>
          <p:cNvPr id="5" name="Rectangle 4">
            <a:extLst>
              <a:ext uri="{FF2B5EF4-FFF2-40B4-BE49-F238E27FC236}">
                <a16:creationId xmlns:a16="http://schemas.microsoft.com/office/drawing/2014/main" id="{8C853BD4-A9FF-4E66-AF56-CA16EE590A83}"/>
              </a:ext>
            </a:extLst>
          </p:cNvPr>
          <p:cNvSpPr/>
          <p:nvPr/>
        </p:nvSpPr>
        <p:spPr>
          <a:xfrm>
            <a:off x="4026536" y="799743"/>
            <a:ext cx="32004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r>
              <a:rPr lang="en-US" sz="2200" dirty="0">
                <a:solidFill>
                  <a:schemeClr val="bg1"/>
                </a:solidFill>
              </a:rPr>
              <a:t>Test</a:t>
            </a:r>
          </a:p>
        </p:txBody>
      </p:sp>
      <p:sp>
        <p:nvSpPr>
          <p:cNvPr id="6" name="Rectangle 5">
            <a:extLst>
              <a:ext uri="{FF2B5EF4-FFF2-40B4-BE49-F238E27FC236}">
                <a16:creationId xmlns:a16="http://schemas.microsoft.com/office/drawing/2014/main" id="{BC08467E-B6A8-4448-A44D-1B7A60974E2F}"/>
              </a:ext>
            </a:extLst>
          </p:cNvPr>
          <p:cNvSpPr/>
          <p:nvPr/>
        </p:nvSpPr>
        <p:spPr>
          <a:xfrm>
            <a:off x="4026536" y="799743"/>
            <a:ext cx="24193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Train</a:t>
            </a:r>
          </a:p>
        </p:txBody>
      </p:sp>
      <p:sp>
        <p:nvSpPr>
          <p:cNvPr id="7" name="Right Brace 6">
            <a:extLst>
              <a:ext uri="{FF2B5EF4-FFF2-40B4-BE49-F238E27FC236}">
                <a16:creationId xmlns:a16="http://schemas.microsoft.com/office/drawing/2014/main" id="{DADB16B8-FF40-4BEE-B89B-0174DD72CFDD}"/>
              </a:ext>
            </a:extLst>
          </p:cNvPr>
          <p:cNvSpPr/>
          <p:nvPr/>
        </p:nvSpPr>
        <p:spPr>
          <a:xfrm>
            <a:off x="7256926" y="799743"/>
            <a:ext cx="310053" cy="2158020"/>
          </a:xfrm>
          <a:prstGeom prst="rightBrace">
            <a:avLst/>
          </a:prstGeom>
          <a:no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solidFill>
                <a:schemeClr val="bg1"/>
              </a:solidFill>
            </a:endParaRPr>
          </a:p>
        </p:txBody>
      </p:sp>
      <p:sp>
        <p:nvSpPr>
          <p:cNvPr id="8" name="TextBox 7">
            <a:extLst>
              <a:ext uri="{FF2B5EF4-FFF2-40B4-BE49-F238E27FC236}">
                <a16:creationId xmlns:a16="http://schemas.microsoft.com/office/drawing/2014/main" id="{551CB41A-B1F5-483F-AFF1-6E6B7B4BCCF7}"/>
              </a:ext>
            </a:extLst>
          </p:cNvPr>
          <p:cNvSpPr txBox="1"/>
          <p:nvPr/>
        </p:nvSpPr>
        <p:spPr>
          <a:xfrm>
            <a:off x="7738986" y="1409343"/>
            <a:ext cx="1143000" cy="1323439"/>
          </a:xfrm>
          <a:prstGeom prst="rect">
            <a:avLst/>
          </a:prstGeom>
          <a:noFill/>
          <a:ln>
            <a:solidFill>
              <a:schemeClr val="bg1"/>
            </a:solidFill>
          </a:ln>
        </p:spPr>
        <p:txBody>
          <a:bodyPr wrap="square" rtlCol="0">
            <a:spAutoFit/>
          </a:bodyPr>
          <a:lstStyle/>
          <a:p>
            <a:r>
              <a:rPr lang="en-US" sz="2000" dirty="0">
                <a:solidFill>
                  <a:schemeClr val="bg1"/>
                </a:solidFill>
              </a:rPr>
              <a:t>Total number of samples</a:t>
            </a:r>
          </a:p>
        </p:txBody>
      </p:sp>
      <p:sp>
        <p:nvSpPr>
          <p:cNvPr id="9" name="Rectangle 8">
            <a:extLst>
              <a:ext uri="{FF2B5EF4-FFF2-40B4-BE49-F238E27FC236}">
                <a16:creationId xmlns:a16="http://schemas.microsoft.com/office/drawing/2014/main" id="{EA50992A-C884-4F52-B41F-96AA9D653218}"/>
              </a:ext>
            </a:extLst>
          </p:cNvPr>
          <p:cNvSpPr/>
          <p:nvPr/>
        </p:nvSpPr>
        <p:spPr>
          <a:xfrm>
            <a:off x="4026536" y="1576001"/>
            <a:ext cx="32004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bg1"/>
                </a:solidFill>
              </a:rPr>
              <a:t> </a:t>
            </a:r>
            <a:r>
              <a:rPr lang="en-US" sz="2200" dirty="0">
                <a:solidFill>
                  <a:schemeClr val="bg1"/>
                </a:solidFill>
              </a:rPr>
              <a:t>Test    </a:t>
            </a:r>
            <a:r>
              <a:rPr lang="en-US" sz="2400" dirty="0">
                <a:solidFill>
                  <a:schemeClr val="bg1"/>
                </a:solidFill>
              </a:rPr>
              <a:t>                  Test</a:t>
            </a:r>
          </a:p>
        </p:txBody>
      </p:sp>
      <p:sp>
        <p:nvSpPr>
          <p:cNvPr id="10" name="Rectangle 9">
            <a:extLst>
              <a:ext uri="{FF2B5EF4-FFF2-40B4-BE49-F238E27FC236}">
                <a16:creationId xmlns:a16="http://schemas.microsoft.com/office/drawing/2014/main" id="{1F0513D9-8B0D-4389-9A8A-21BC584DAC16}"/>
              </a:ext>
            </a:extLst>
          </p:cNvPr>
          <p:cNvSpPr/>
          <p:nvPr/>
        </p:nvSpPr>
        <p:spPr>
          <a:xfrm>
            <a:off x="4026536" y="2352259"/>
            <a:ext cx="32004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r>
              <a:rPr lang="en-US" sz="2200" dirty="0">
                <a:solidFill>
                  <a:schemeClr val="bg1"/>
                </a:solidFill>
              </a:rPr>
              <a:t>Test</a:t>
            </a:r>
            <a:r>
              <a:rPr lang="en-US" sz="2400" dirty="0">
                <a:solidFill>
                  <a:schemeClr val="bg1"/>
                </a:solidFill>
              </a:rPr>
              <a:t> </a:t>
            </a:r>
          </a:p>
        </p:txBody>
      </p:sp>
      <p:sp>
        <p:nvSpPr>
          <p:cNvPr id="12" name="Rectangle 11">
            <a:extLst>
              <a:ext uri="{FF2B5EF4-FFF2-40B4-BE49-F238E27FC236}">
                <a16:creationId xmlns:a16="http://schemas.microsoft.com/office/drawing/2014/main" id="{FEF76A02-9CF8-4E6E-87D6-C561BBA5B8F5}"/>
              </a:ext>
            </a:extLst>
          </p:cNvPr>
          <p:cNvSpPr/>
          <p:nvPr/>
        </p:nvSpPr>
        <p:spPr>
          <a:xfrm>
            <a:off x="4026536" y="2352259"/>
            <a:ext cx="12001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Train</a:t>
            </a:r>
          </a:p>
        </p:txBody>
      </p:sp>
      <p:sp>
        <p:nvSpPr>
          <p:cNvPr id="13" name="Rectangle 12">
            <a:extLst>
              <a:ext uri="{FF2B5EF4-FFF2-40B4-BE49-F238E27FC236}">
                <a16:creationId xmlns:a16="http://schemas.microsoft.com/office/drawing/2014/main" id="{D5867BC4-78FB-46F9-A83C-82700A7E917F}"/>
              </a:ext>
            </a:extLst>
          </p:cNvPr>
          <p:cNvSpPr/>
          <p:nvPr/>
        </p:nvSpPr>
        <p:spPr>
          <a:xfrm>
            <a:off x="4807586" y="1576001"/>
            <a:ext cx="24193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Train</a:t>
            </a:r>
          </a:p>
        </p:txBody>
      </p:sp>
      <p:sp>
        <p:nvSpPr>
          <p:cNvPr id="14" name="Rectangle 13">
            <a:extLst>
              <a:ext uri="{FF2B5EF4-FFF2-40B4-BE49-F238E27FC236}">
                <a16:creationId xmlns:a16="http://schemas.microsoft.com/office/drawing/2014/main" id="{7165E83B-4083-46B3-8893-5BB7CC3F0C5C}"/>
              </a:ext>
            </a:extLst>
          </p:cNvPr>
          <p:cNvSpPr/>
          <p:nvPr/>
        </p:nvSpPr>
        <p:spPr>
          <a:xfrm>
            <a:off x="6064886" y="2352259"/>
            <a:ext cx="11620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Train</a:t>
            </a:r>
          </a:p>
        </p:txBody>
      </p:sp>
      <p:sp>
        <p:nvSpPr>
          <p:cNvPr id="15" name="TextBox 14">
            <a:extLst>
              <a:ext uri="{FF2B5EF4-FFF2-40B4-BE49-F238E27FC236}">
                <a16:creationId xmlns:a16="http://schemas.microsoft.com/office/drawing/2014/main" id="{213C999F-1351-4E99-ACC1-D8C4E23C8628}"/>
              </a:ext>
            </a:extLst>
          </p:cNvPr>
          <p:cNvSpPr txBox="1"/>
          <p:nvPr/>
        </p:nvSpPr>
        <p:spPr>
          <a:xfrm>
            <a:off x="5420313" y="342543"/>
            <a:ext cx="575799" cy="400110"/>
          </a:xfrm>
          <a:prstGeom prst="rect">
            <a:avLst/>
          </a:prstGeom>
          <a:noFill/>
          <a:ln>
            <a:solidFill>
              <a:schemeClr val="bg1"/>
            </a:solidFill>
          </a:ln>
        </p:spPr>
        <p:txBody>
          <a:bodyPr wrap="none" rtlCol="0">
            <a:spAutoFit/>
          </a:bodyPr>
          <a:lstStyle/>
          <a:p>
            <a:r>
              <a:rPr lang="en-US" sz="2000" dirty="0">
                <a:solidFill>
                  <a:schemeClr val="bg1"/>
                </a:solidFill>
              </a:rPr>
              <a:t>K=3</a:t>
            </a:r>
          </a:p>
        </p:txBody>
      </p:sp>
      <p:sp>
        <p:nvSpPr>
          <p:cNvPr id="3" name="Rectangle 2">
            <a:extLst>
              <a:ext uri="{FF2B5EF4-FFF2-40B4-BE49-F238E27FC236}">
                <a16:creationId xmlns:a16="http://schemas.microsoft.com/office/drawing/2014/main" id="{25F8B1F5-E828-47EB-93E6-3DDDF3FE3BCB}"/>
              </a:ext>
            </a:extLst>
          </p:cNvPr>
          <p:cNvSpPr/>
          <p:nvPr/>
        </p:nvSpPr>
        <p:spPr>
          <a:xfrm>
            <a:off x="179563" y="3601880"/>
            <a:ext cx="7331384" cy="1569660"/>
          </a:xfrm>
          <a:prstGeom prst="rect">
            <a:avLst/>
          </a:prstGeom>
        </p:spPr>
        <p:txBody>
          <a:bodyPr wrap="square">
            <a:spAutoFit/>
          </a:bodyPr>
          <a:lstStyle/>
          <a:p>
            <a:r>
              <a:rPr lang="en-US" sz="2400" b="1" dirty="0">
                <a:solidFill>
                  <a:schemeClr val="bg1"/>
                </a:solidFill>
                <a:latin typeface="Candara" panose="020E0502030303020204" pitchFamily="34" charset="0"/>
              </a:rPr>
              <a:t>"k-fold" cross-validation:</a:t>
            </a:r>
          </a:p>
          <a:p>
            <a:pPr marL="285750" indent="-285750">
              <a:buFont typeface="Arial" panose="020B0604020202020204" pitchFamily="34" charset="0"/>
              <a:buChar char="•"/>
            </a:pPr>
            <a:r>
              <a:rPr lang="en-US" b="1" dirty="0">
                <a:solidFill>
                  <a:schemeClr val="bg1"/>
                </a:solidFill>
                <a:latin typeface="Candara" panose="020E0502030303020204" pitchFamily="34" charset="0"/>
              </a:rPr>
              <a:t>all the samples in the dataset are eventually used for both training and testing</a:t>
            </a:r>
          </a:p>
          <a:p>
            <a:pPr marL="285750" indent="-285750">
              <a:buFont typeface="Arial" panose="020B0604020202020204" pitchFamily="34" charset="0"/>
              <a:buChar char="•"/>
            </a:pPr>
            <a:r>
              <a:rPr lang="en-US" b="1" dirty="0">
                <a:solidFill>
                  <a:schemeClr val="bg1"/>
                </a:solidFill>
                <a:latin typeface="Candara" panose="020E0502030303020204" pitchFamily="34" charset="0"/>
              </a:rPr>
              <a:t>averages error across all folds to determine x-validation error</a:t>
            </a:r>
          </a:p>
          <a:p>
            <a:pPr marL="285750" indent="-285750">
              <a:buFont typeface="Arial" panose="020B0604020202020204" pitchFamily="34" charset="0"/>
              <a:buChar char="•"/>
            </a:pPr>
            <a:r>
              <a:rPr lang="en-US" b="1" dirty="0">
                <a:solidFill>
                  <a:schemeClr val="bg1"/>
                </a:solidFill>
                <a:latin typeface="Candara" panose="020E0502030303020204" pitchFamily="34" charset="0"/>
              </a:rPr>
              <a:t>choice of K, is a classic problem of bias-variance trade-off</a:t>
            </a:r>
          </a:p>
        </p:txBody>
      </p:sp>
      <p:pic>
        <p:nvPicPr>
          <p:cNvPr id="3074" name="Picture 2">
            <a:extLst>
              <a:ext uri="{FF2B5EF4-FFF2-40B4-BE49-F238E27FC236}">
                <a16:creationId xmlns:a16="http://schemas.microsoft.com/office/drawing/2014/main" id="{09D7C88D-6FDD-46D2-AF49-ABD78934BF2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2261" y="1309062"/>
            <a:ext cx="3333750" cy="762000"/>
          </a:xfrm>
          <a:prstGeom prst="rect">
            <a:avLst/>
          </a:prstGeom>
          <a:solidFill>
            <a:schemeClr val="bg1"/>
          </a:solidFill>
          <a:ln>
            <a:solidFill>
              <a:schemeClr val="bg1"/>
            </a:solidFill>
          </a:ln>
        </p:spPr>
      </p:pic>
    </p:spTree>
    <p:extLst>
      <p:ext uri="{BB962C8B-B14F-4D97-AF65-F5344CB8AC3E}">
        <p14:creationId xmlns:p14="http://schemas.microsoft.com/office/powerpoint/2010/main" val="5217105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3835730"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Internal Validation</a:t>
            </a:r>
          </a:p>
        </p:txBody>
      </p:sp>
      <p:sp>
        <p:nvSpPr>
          <p:cNvPr id="2" name="Rectangle 1">
            <a:extLst>
              <a:ext uri="{FF2B5EF4-FFF2-40B4-BE49-F238E27FC236}">
                <a16:creationId xmlns:a16="http://schemas.microsoft.com/office/drawing/2014/main" id="{84A8AAE2-5A41-4864-9BCA-3DCFD5CE5D70}"/>
              </a:ext>
            </a:extLst>
          </p:cNvPr>
          <p:cNvSpPr/>
          <p:nvPr/>
        </p:nvSpPr>
        <p:spPr>
          <a:xfrm>
            <a:off x="1321622" y="6040638"/>
            <a:ext cx="5551520" cy="369332"/>
          </a:xfrm>
          <a:prstGeom prst="rect">
            <a:avLst/>
          </a:prstGeom>
        </p:spPr>
        <p:txBody>
          <a:bodyPr wrap="none">
            <a:spAutoFit/>
          </a:bodyPr>
          <a:lstStyle/>
          <a:p>
            <a:r>
              <a:rPr lang="en-US" dirty="0">
                <a:solidFill>
                  <a:schemeClr val="bg1"/>
                </a:solidFill>
                <a:latin typeface="Candara" panose="020E0502030303020204" pitchFamily="34" charset="0"/>
              </a:rPr>
              <a:t>this is not a replacement for an independent validation!</a:t>
            </a:r>
            <a:endParaRPr lang="en-US" dirty="0"/>
          </a:p>
        </p:txBody>
      </p:sp>
      <p:sp>
        <p:nvSpPr>
          <p:cNvPr id="3" name="Rectangle 2">
            <a:extLst>
              <a:ext uri="{FF2B5EF4-FFF2-40B4-BE49-F238E27FC236}">
                <a16:creationId xmlns:a16="http://schemas.microsoft.com/office/drawing/2014/main" id="{25F8B1F5-E828-47EB-93E6-3DDDF3FE3BCB}"/>
              </a:ext>
            </a:extLst>
          </p:cNvPr>
          <p:cNvSpPr/>
          <p:nvPr/>
        </p:nvSpPr>
        <p:spPr>
          <a:xfrm>
            <a:off x="179563" y="3601880"/>
            <a:ext cx="7331384" cy="1292662"/>
          </a:xfrm>
          <a:prstGeom prst="rect">
            <a:avLst/>
          </a:prstGeom>
        </p:spPr>
        <p:txBody>
          <a:bodyPr wrap="square">
            <a:spAutoFit/>
          </a:bodyPr>
          <a:lstStyle/>
          <a:p>
            <a:r>
              <a:rPr lang="en-US" sz="2400" b="1" dirty="0">
                <a:solidFill>
                  <a:schemeClr val="bg1"/>
                </a:solidFill>
                <a:latin typeface="Candara" panose="020E0502030303020204" pitchFamily="34" charset="0"/>
              </a:rPr>
              <a:t>bootstrap:</a:t>
            </a:r>
          </a:p>
          <a:p>
            <a:pPr marL="285750" indent="-285750">
              <a:buFont typeface="Arial" panose="020B0604020202020204" pitchFamily="34" charset="0"/>
              <a:buChar char="•"/>
            </a:pPr>
            <a:r>
              <a:rPr lang="en-US" b="1" dirty="0">
                <a:solidFill>
                  <a:schemeClr val="bg1"/>
                </a:solidFill>
                <a:latin typeface="Candara" panose="020E0502030303020204" pitchFamily="34" charset="0"/>
              </a:rPr>
              <a:t>random sampling with replacement, aka Monte-Carlo sampling</a:t>
            </a:r>
          </a:p>
          <a:p>
            <a:pPr marL="285750" indent="-285750">
              <a:buFont typeface="Arial" panose="020B0604020202020204" pitchFamily="34" charset="0"/>
              <a:buChar char="•"/>
            </a:pPr>
            <a:r>
              <a:rPr lang="en-US" b="1" dirty="0">
                <a:solidFill>
                  <a:schemeClr val="bg1"/>
                </a:solidFill>
                <a:latin typeface="Candara" panose="020E0502030303020204" pitchFamily="34" charset="0"/>
              </a:rPr>
              <a:t>essentially a simulation over all (many) possible combinations</a:t>
            </a:r>
          </a:p>
          <a:p>
            <a:pPr marL="285750" indent="-285750">
              <a:buFont typeface="Arial" panose="020B0604020202020204" pitchFamily="34" charset="0"/>
              <a:buChar char="•"/>
            </a:pPr>
            <a:r>
              <a:rPr lang="en-US" b="1" dirty="0">
                <a:solidFill>
                  <a:schemeClr val="bg1"/>
                </a:solidFill>
                <a:latin typeface="Candara" panose="020E0502030303020204" pitchFamily="34" charset="0"/>
              </a:rPr>
              <a:t>large number of iterations (100-1,000) required, time-consuming</a:t>
            </a:r>
          </a:p>
        </p:txBody>
      </p:sp>
      <p:sp>
        <p:nvSpPr>
          <p:cNvPr id="16" name="Rectangle 15">
            <a:extLst>
              <a:ext uri="{FF2B5EF4-FFF2-40B4-BE49-F238E27FC236}">
                <a16:creationId xmlns:a16="http://schemas.microsoft.com/office/drawing/2014/main" id="{0B5C69A7-6DCB-4E40-8BD2-3477A1CBE3E3}"/>
              </a:ext>
            </a:extLst>
          </p:cNvPr>
          <p:cNvSpPr/>
          <p:nvPr/>
        </p:nvSpPr>
        <p:spPr>
          <a:xfrm>
            <a:off x="4165784" y="1403939"/>
            <a:ext cx="31813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17" name="Right Brace 16">
            <a:extLst>
              <a:ext uri="{FF2B5EF4-FFF2-40B4-BE49-F238E27FC236}">
                <a16:creationId xmlns:a16="http://schemas.microsoft.com/office/drawing/2014/main" id="{539DB7FD-7AB7-4501-A114-6714337B8C1E}"/>
              </a:ext>
            </a:extLst>
          </p:cNvPr>
          <p:cNvSpPr/>
          <p:nvPr/>
        </p:nvSpPr>
        <p:spPr>
          <a:xfrm>
            <a:off x="7449781" y="2175159"/>
            <a:ext cx="355268" cy="605504"/>
          </a:xfrm>
          <a:prstGeom prst="rightBrace">
            <a:avLst/>
          </a:prstGeom>
          <a:no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solidFill>
                <a:schemeClr val="bg1"/>
              </a:solidFill>
            </a:endParaRPr>
          </a:p>
        </p:txBody>
      </p:sp>
      <p:sp>
        <p:nvSpPr>
          <p:cNvPr id="18" name="TextBox 17">
            <a:extLst>
              <a:ext uri="{FF2B5EF4-FFF2-40B4-BE49-F238E27FC236}">
                <a16:creationId xmlns:a16="http://schemas.microsoft.com/office/drawing/2014/main" id="{5C3F1997-B8F7-4736-9774-CFAE1579C232}"/>
              </a:ext>
            </a:extLst>
          </p:cNvPr>
          <p:cNvSpPr txBox="1"/>
          <p:nvPr/>
        </p:nvSpPr>
        <p:spPr>
          <a:xfrm>
            <a:off x="7939229" y="1760471"/>
            <a:ext cx="1143000" cy="1323439"/>
          </a:xfrm>
          <a:prstGeom prst="rect">
            <a:avLst/>
          </a:prstGeom>
          <a:noFill/>
          <a:ln>
            <a:solidFill>
              <a:schemeClr val="bg1"/>
            </a:solidFill>
          </a:ln>
        </p:spPr>
        <p:txBody>
          <a:bodyPr wrap="square" rtlCol="0">
            <a:spAutoFit/>
          </a:bodyPr>
          <a:lstStyle/>
          <a:p>
            <a:r>
              <a:rPr lang="en-US" sz="2000" dirty="0">
                <a:solidFill>
                  <a:schemeClr val="bg1"/>
                </a:solidFill>
              </a:rPr>
              <a:t>Total number of samples</a:t>
            </a:r>
          </a:p>
        </p:txBody>
      </p:sp>
      <p:sp>
        <p:nvSpPr>
          <p:cNvPr id="19" name="Rectangle 18">
            <a:extLst>
              <a:ext uri="{FF2B5EF4-FFF2-40B4-BE49-F238E27FC236}">
                <a16:creationId xmlns:a16="http://schemas.microsoft.com/office/drawing/2014/main" id="{F91797E7-9A67-4F60-A41B-E0F787E05F06}"/>
              </a:ext>
            </a:extLst>
          </p:cNvPr>
          <p:cNvSpPr/>
          <p:nvPr/>
        </p:nvSpPr>
        <p:spPr>
          <a:xfrm>
            <a:off x="4165784" y="2180197"/>
            <a:ext cx="320040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20" name="Rectangle 19">
            <a:extLst>
              <a:ext uri="{FF2B5EF4-FFF2-40B4-BE49-F238E27FC236}">
                <a16:creationId xmlns:a16="http://schemas.microsoft.com/office/drawing/2014/main" id="{71C7128E-0E54-475A-8D7F-74F0CC0C923E}"/>
              </a:ext>
            </a:extLst>
          </p:cNvPr>
          <p:cNvSpPr/>
          <p:nvPr/>
        </p:nvSpPr>
        <p:spPr>
          <a:xfrm>
            <a:off x="4165785" y="2956455"/>
            <a:ext cx="3198394"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21" name="Rectangle 20">
            <a:extLst>
              <a:ext uri="{FF2B5EF4-FFF2-40B4-BE49-F238E27FC236}">
                <a16:creationId xmlns:a16="http://schemas.microsoft.com/office/drawing/2014/main" id="{C36E0DB4-7793-4A59-81D9-58FD5FB709C1}"/>
              </a:ext>
            </a:extLst>
          </p:cNvPr>
          <p:cNvSpPr/>
          <p:nvPr/>
        </p:nvSpPr>
        <p:spPr>
          <a:xfrm>
            <a:off x="4165784" y="1403939"/>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22" name="Rectangle 21">
            <a:extLst>
              <a:ext uri="{FF2B5EF4-FFF2-40B4-BE49-F238E27FC236}">
                <a16:creationId xmlns:a16="http://schemas.microsoft.com/office/drawing/2014/main" id="{BF151E41-20E8-48DF-828F-87DA6D9275AE}"/>
              </a:ext>
            </a:extLst>
          </p:cNvPr>
          <p:cNvSpPr/>
          <p:nvPr/>
        </p:nvSpPr>
        <p:spPr>
          <a:xfrm>
            <a:off x="4903500" y="2966530"/>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23" name="Rectangle 22">
            <a:extLst>
              <a:ext uri="{FF2B5EF4-FFF2-40B4-BE49-F238E27FC236}">
                <a16:creationId xmlns:a16="http://schemas.microsoft.com/office/drawing/2014/main" id="{B6769173-BE20-4260-A87A-C608022F5F19}"/>
              </a:ext>
            </a:extLst>
          </p:cNvPr>
          <p:cNvSpPr/>
          <p:nvPr/>
        </p:nvSpPr>
        <p:spPr>
          <a:xfrm>
            <a:off x="4318183" y="2956455"/>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24" name="Right Brace 23">
            <a:extLst>
              <a:ext uri="{FF2B5EF4-FFF2-40B4-BE49-F238E27FC236}">
                <a16:creationId xmlns:a16="http://schemas.microsoft.com/office/drawing/2014/main" id="{E4486601-CAB5-4F13-A1A5-CE9D0654FB3D}"/>
              </a:ext>
            </a:extLst>
          </p:cNvPr>
          <p:cNvSpPr/>
          <p:nvPr/>
        </p:nvSpPr>
        <p:spPr>
          <a:xfrm rot="5400000">
            <a:off x="4026250" y="953947"/>
            <a:ext cx="355268" cy="340852"/>
          </a:xfrm>
          <a:prstGeom prst="rightBrace">
            <a:avLst/>
          </a:prstGeom>
          <a:no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solidFill>
                <a:schemeClr val="bg1"/>
              </a:solidFill>
            </a:endParaRPr>
          </a:p>
        </p:txBody>
      </p:sp>
      <p:sp>
        <p:nvSpPr>
          <p:cNvPr id="25" name="TextBox 24">
            <a:extLst>
              <a:ext uri="{FF2B5EF4-FFF2-40B4-BE49-F238E27FC236}">
                <a16:creationId xmlns:a16="http://schemas.microsoft.com/office/drawing/2014/main" id="{9E25AC7A-3280-4CF7-B54E-8D06E77426AA}"/>
              </a:ext>
            </a:extLst>
          </p:cNvPr>
          <p:cNvSpPr txBox="1"/>
          <p:nvPr/>
        </p:nvSpPr>
        <p:spPr>
          <a:xfrm>
            <a:off x="3860984" y="565739"/>
            <a:ext cx="1143000" cy="400110"/>
          </a:xfrm>
          <a:prstGeom prst="rect">
            <a:avLst/>
          </a:prstGeom>
          <a:noFill/>
          <a:ln>
            <a:solidFill>
              <a:schemeClr val="bg1"/>
            </a:solidFill>
          </a:ln>
        </p:spPr>
        <p:txBody>
          <a:bodyPr wrap="square" rtlCol="0">
            <a:spAutoFit/>
          </a:bodyPr>
          <a:lstStyle/>
          <a:p>
            <a:r>
              <a:rPr lang="en-US" sz="1200" dirty="0">
                <a:solidFill>
                  <a:schemeClr val="bg1"/>
                </a:solidFill>
              </a:rPr>
              <a:t> </a:t>
            </a:r>
            <a:r>
              <a:rPr lang="en-US" sz="2000" dirty="0">
                <a:solidFill>
                  <a:schemeClr val="bg1"/>
                </a:solidFill>
              </a:rPr>
              <a:t>Test</a:t>
            </a:r>
          </a:p>
        </p:txBody>
      </p:sp>
      <p:sp>
        <p:nvSpPr>
          <p:cNvPr id="26" name="Rectangle 25">
            <a:extLst>
              <a:ext uri="{FF2B5EF4-FFF2-40B4-BE49-F238E27FC236}">
                <a16:creationId xmlns:a16="http://schemas.microsoft.com/office/drawing/2014/main" id="{A98170BC-8909-49DC-879A-96ACB004FDAC}"/>
              </a:ext>
            </a:extLst>
          </p:cNvPr>
          <p:cNvSpPr/>
          <p:nvPr/>
        </p:nvSpPr>
        <p:spPr>
          <a:xfrm>
            <a:off x="5090231" y="2966530"/>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27" name="Rectangle 26">
            <a:extLst>
              <a:ext uri="{FF2B5EF4-FFF2-40B4-BE49-F238E27FC236}">
                <a16:creationId xmlns:a16="http://schemas.microsoft.com/office/drawing/2014/main" id="{1AEB89CF-C4A2-49E4-B6AA-6FF3196B1770}"/>
              </a:ext>
            </a:extLst>
          </p:cNvPr>
          <p:cNvSpPr/>
          <p:nvPr/>
        </p:nvSpPr>
        <p:spPr>
          <a:xfrm>
            <a:off x="6380607" y="2966530"/>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28" name="Rectangle 27">
            <a:extLst>
              <a:ext uri="{FF2B5EF4-FFF2-40B4-BE49-F238E27FC236}">
                <a16:creationId xmlns:a16="http://schemas.microsoft.com/office/drawing/2014/main" id="{7CECC2B1-CD86-491E-94B0-D9D7D493D37F}"/>
              </a:ext>
            </a:extLst>
          </p:cNvPr>
          <p:cNvSpPr/>
          <p:nvPr/>
        </p:nvSpPr>
        <p:spPr>
          <a:xfrm>
            <a:off x="7186617" y="2966530"/>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29" name="Rectangle 28">
            <a:extLst>
              <a:ext uri="{FF2B5EF4-FFF2-40B4-BE49-F238E27FC236}">
                <a16:creationId xmlns:a16="http://schemas.microsoft.com/office/drawing/2014/main" id="{888B5D18-2462-4520-A113-52C185A8434D}"/>
              </a:ext>
            </a:extLst>
          </p:cNvPr>
          <p:cNvSpPr/>
          <p:nvPr/>
        </p:nvSpPr>
        <p:spPr>
          <a:xfrm>
            <a:off x="5418896" y="2956455"/>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30" name="Rectangle 29">
            <a:extLst>
              <a:ext uri="{FF2B5EF4-FFF2-40B4-BE49-F238E27FC236}">
                <a16:creationId xmlns:a16="http://schemas.microsoft.com/office/drawing/2014/main" id="{76BE3655-CA88-45A7-AD4A-BBBB9DF8A0BA}"/>
              </a:ext>
            </a:extLst>
          </p:cNvPr>
          <p:cNvSpPr/>
          <p:nvPr/>
        </p:nvSpPr>
        <p:spPr>
          <a:xfrm>
            <a:off x="5930946" y="2185235"/>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31" name="Rectangle 30">
            <a:extLst>
              <a:ext uri="{FF2B5EF4-FFF2-40B4-BE49-F238E27FC236}">
                <a16:creationId xmlns:a16="http://schemas.microsoft.com/office/drawing/2014/main" id="{C52578CE-77D7-4624-88A7-1C99640DBB70}"/>
              </a:ext>
            </a:extLst>
          </p:cNvPr>
          <p:cNvSpPr/>
          <p:nvPr/>
        </p:nvSpPr>
        <p:spPr>
          <a:xfrm>
            <a:off x="6119423" y="2177257"/>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32" name="Rectangle 31">
            <a:extLst>
              <a:ext uri="{FF2B5EF4-FFF2-40B4-BE49-F238E27FC236}">
                <a16:creationId xmlns:a16="http://schemas.microsoft.com/office/drawing/2014/main" id="{C456ACF8-C523-4FDA-82C8-26868DA82991}"/>
              </a:ext>
            </a:extLst>
          </p:cNvPr>
          <p:cNvSpPr/>
          <p:nvPr/>
        </p:nvSpPr>
        <p:spPr>
          <a:xfrm>
            <a:off x="6097892" y="1408977"/>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33" name="Rectangle 32">
            <a:extLst>
              <a:ext uri="{FF2B5EF4-FFF2-40B4-BE49-F238E27FC236}">
                <a16:creationId xmlns:a16="http://schemas.microsoft.com/office/drawing/2014/main" id="{85E453DF-B7B5-4CD6-9F42-0AC089A15D5F}"/>
              </a:ext>
            </a:extLst>
          </p:cNvPr>
          <p:cNvSpPr/>
          <p:nvPr/>
        </p:nvSpPr>
        <p:spPr>
          <a:xfrm>
            <a:off x="7148517" y="1406879"/>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34" name="Rectangle 33">
            <a:extLst>
              <a:ext uri="{FF2B5EF4-FFF2-40B4-BE49-F238E27FC236}">
                <a16:creationId xmlns:a16="http://schemas.microsoft.com/office/drawing/2014/main" id="{DDC82F65-F6D9-4817-958B-C0A319EA8F23}"/>
              </a:ext>
            </a:extLst>
          </p:cNvPr>
          <p:cNvSpPr/>
          <p:nvPr/>
        </p:nvSpPr>
        <p:spPr>
          <a:xfrm>
            <a:off x="6649404" y="2185235"/>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35" name="Rectangle 34">
            <a:extLst>
              <a:ext uri="{FF2B5EF4-FFF2-40B4-BE49-F238E27FC236}">
                <a16:creationId xmlns:a16="http://schemas.microsoft.com/office/drawing/2014/main" id="{F04810D3-9DD0-4881-9849-A7ED12C40F07}"/>
              </a:ext>
            </a:extLst>
          </p:cNvPr>
          <p:cNvSpPr/>
          <p:nvPr/>
        </p:nvSpPr>
        <p:spPr>
          <a:xfrm>
            <a:off x="5074740" y="2175159"/>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36" name="Rectangle 35">
            <a:extLst>
              <a:ext uri="{FF2B5EF4-FFF2-40B4-BE49-F238E27FC236}">
                <a16:creationId xmlns:a16="http://schemas.microsoft.com/office/drawing/2014/main" id="{DB37D67A-2295-4024-A382-B3CC22E9D29F}"/>
              </a:ext>
            </a:extLst>
          </p:cNvPr>
          <p:cNvSpPr/>
          <p:nvPr/>
        </p:nvSpPr>
        <p:spPr>
          <a:xfrm>
            <a:off x="7043297" y="2176061"/>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37" name="Rectangle 36">
            <a:extLst>
              <a:ext uri="{FF2B5EF4-FFF2-40B4-BE49-F238E27FC236}">
                <a16:creationId xmlns:a16="http://schemas.microsoft.com/office/drawing/2014/main" id="{F4B11359-E899-4BCA-AE84-E529B63E9EC8}"/>
              </a:ext>
            </a:extLst>
          </p:cNvPr>
          <p:cNvSpPr/>
          <p:nvPr/>
        </p:nvSpPr>
        <p:spPr>
          <a:xfrm>
            <a:off x="5537053" y="2185235"/>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38" name="Rectangle 37">
            <a:extLst>
              <a:ext uri="{FF2B5EF4-FFF2-40B4-BE49-F238E27FC236}">
                <a16:creationId xmlns:a16="http://schemas.microsoft.com/office/drawing/2014/main" id="{C9279E19-D212-4941-9851-809B2464BDBC}"/>
              </a:ext>
            </a:extLst>
          </p:cNvPr>
          <p:cNvSpPr/>
          <p:nvPr/>
        </p:nvSpPr>
        <p:spPr>
          <a:xfrm>
            <a:off x="4418249" y="1402722"/>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39" name="Rectangle 38">
            <a:extLst>
              <a:ext uri="{FF2B5EF4-FFF2-40B4-BE49-F238E27FC236}">
                <a16:creationId xmlns:a16="http://schemas.microsoft.com/office/drawing/2014/main" id="{947BE8E3-D1DF-406D-850B-AB051F6BA247}"/>
              </a:ext>
            </a:extLst>
          </p:cNvPr>
          <p:cNvSpPr/>
          <p:nvPr/>
        </p:nvSpPr>
        <p:spPr>
          <a:xfrm>
            <a:off x="5073698" y="1402266"/>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40" name="Rectangle 39">
            <a:extLst>
              <a:ext uri="{FF2B5EF4-FFF2-40B4-BE49-F238E27FC236}">
                <a16:creationId xmlns:a16="http://schemas.microsoft.com/office/drawing/2014/main" id="{9FFF342E-EBB3-414F-91FD-F1DCE4029D97}"/>
              </a:ext>
            </a:extLst>
          </p:cNvPr>
          <p:cNvSpPr/>
          <p:nvPr/>
        </p:nvSpPr>
        <p:spPr>
          <a:xfrm>
            <a:off x="6454968" y="1408977"/>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                                  </a:t>
            </a:r>
            <a:endParaRPr lang="en-US" sz="2200" dirty="0">
              <a:solidFill>
                <a:schemeClr val="bg1"/>
              </a:solidFill>
            </a:endParaRPr>
          </a:p>
        </p:txBody>
      </p:sp>
      <p:sp>
        <p:nvSpPr>
          <p:cNvPr id="41" name="Right Brace 40">
            <a:extLst>
              <a:ext uri="{FF2B5EF4-FFF2-40B4-BE49-F238E27FC236}">
                <a16:creationId xmlns:a16="http://schemas.microsoft.com/office/drawing/2014/main" id="{34FAF895-5463-4180-9A65-8A7FC9D97940}"/>
              </a:ext>
            </a:extLst>
          </p:cNvPr>
          <p:cNvSpPr/>
          <p:nvPr/>
        </p:nvSpPr>
        <p:spPr>
          <a:xfrm rot="5400000">
            <a:off x="5464013" y="949601"/>
            <a:ext cx="355268" cy="340852"/>
          </a:xfrm>
          <a:prstGeom prst="rightBrace">
            <a:avLst/>
          </a:prstGeom>
          <a:noFill/>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solidFill>
                <a:schemeClr val="bg1"/>
              </a:solidFill>
            </a:endParaRPr>
          </a:p>
        </p:txBody>
      </p:sp>
      <p:sp>
        <p:nvSpPr>
          <p:cNvPr id="42" name="TextBox 41">
            <a:extLst>
              <a:ext uri="{FF2B5EF4-FFF2-40B4-BE49-F238E27FC236}">
                <a16:creationId xmlns:a16="http://schemas.microsoft.com/office/drawing/2014/main" id="{804971FE-8E19-44BE-9176-4A1B32B27A03}"/>
              </a:ext>
            </a:extLst>
          </p:cNvPr>
          <p:cNvSpPr txBox="1"/>
          <p:nvPr/>
        </p:nvSpPr>
        <p:spPr>
          <a:xfrm>
            <a:off x="5298747" y="561393"/>
            <a:ext cx="1143000" cy="400110"/>
          </a:xfrm>
          <a:prstGeom prst="rect">
            <a:avLst/>
          </a:prstGeom>
          <a:noFill/>
          <a:ln>
            <a:solidFill>
              <a:schemeClr val="bg1"/>
            </a:solidFill>
          </a:ln>
        </p:spPr>
        <p:txBody>
          <a:bodyPr wrap="square" rtlCol="0">
            <a:spAutoFit/>
          </a:bodyPr>
          <a:lstStyle/>
          <a:p>
            <a:r>
              <a:rPr lang="en-US" sz="2000" dirty="0">
                <a:solidFill>
                  <a:schemeClr val="bg1"/>
                </a:solidFill>
              </a:rPr>
              <a:t>Train</a:t>
            </a:r>
          </a:p>
        </p:txBody>
      </p:sp>
    </p:spTree>
    <p:extLst>
      <p:ext uri="{BB962C8B-B14F-4D97-AF65-F5344CB8AC3E}">
        <p14:creationId xmlns:p14="http://schemas.microsoft.com/office/powerpoint/2010/main" val="3335133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3770006"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Validation Metrics</a:t>
            </a:r>
          </a:p>
        </p:txBody>
      </p:sp>
      <p:sp>
        <p:nvSpPr>
          <p:cNvPr id="2" name="Rectangle 1">
            <a:extLst>
              <a:ext uri="{FF2B5EF4-FFF2-40B4-BE49-F238E27FC236}">
                <a16:creationId xmlns:a16="http://schemas.microsoft.com/office/drawing/2014/main" id="{84A8AAE2-5A41-4864-9BCA-3DCFD5CE5D70}"/>
              </a:ext>
            </a:extLst>
          </p:cNvPr>
          <p:cNvSpPr/>
          <p:nvPr/>
        </p:nvSpPr>
        <p:spPr>
          <a:xfrm>
            <a:off x="642613" y="843676"/>
            <a:ext cx="8021553" cy="5632311"/>
          </a:xfrm>
          <a:prstGeom prst="rect">
            <a:avLst/>
          </a:prstGeom>
        </p:spPr>
        <p:txBody>
          <a:bodyPr wrap="square">
            <a:spAutoFit/>
          </a:bodyPr>
          <a:lstStyle/>
          <a:p>
            <a:pPr marL="342900" indent="-342900">
              <a:buFont typeface="Arial" panose="020B0604020202020204" pitchFamily="34" charset="0"/>
              <a:buChar char="•"/>
            </a:pPr>
            <a:r>
              <a:rPr lang="en-US" sz="3000" dirty="0">
                <a:solidFill>
                  <a:schemeClr val="bg1"/>
                </a:solidFill>
                <a:latin typeface="Candara" panose="020E0502030303020204" pitchFamily="34" charset="0"/>
              </a:rPr>
              <a:t>Ratio (continuous)</a:t>
            </a:r>
          </a:p>
          <a:p>
            <a:pPr marL="800100" lvl="1" indent="-342900">
              <a:buFont typeface="Arial" panose="020B0604020202020204" pitchFamily="34" charset="0"/>
              <a:buChar char="•"/>
            </a:pPr>
            <a:r>
              <a:rPr lang="en-US" sz="3000" dirty="0">
                <a:solidFill>
                  <a:schemeClr val="bg1"/>
                </a:solidFill>
                <a:latin typeface="Candara" panose="020E0502030303020204" pitchFamily="34" charset="0"/>
              </a:rPr>
              <a:t>RMSE</a:t>
            </a:r>
          </a:p>
          <a:p>
            <a:pPr marL="800100" lvl="1" indent="-342900">
              <a:buFont typeface="Arial" panose="020B0604020202020204" pitchFamily="34" charset="0"/>
              <a:buChar char="•"/>
            </a:pPr>
            <a:r>
              <a:rPr lang="en-US" sz="3000" dirty="0">
                <a:solidFill>
                  <a:schemeClr val="bg1"/>
                </a:solidFill>
                <a:latin typeface="Candara" panose="020E0502030303020204" pitchFamily="34" charset="0"/>
              </a:rPr>
              <a:t>MAE</a:t>
            </a:r>
          </a:p>
          <a:p>
            <a:pPr marL="800100" lvl="1" indent="-342900">
              <a:buFont typeface="Arial" panose="020B0604020202020204" pitchFamily="34" charset="0"/>
              <a:buChar char="•"/>
            </a:pPr>
            <a:r>
              <a:rPr lang="en-US" sz="3000" dirty="0">
                <a:solidFill>
                  <a:schemeClr val="bg1"/>
                </a:solidFill>
                <a:latin typeface="Candara" panose="020E0502030303020204" pitchFamily="34" charset="0"/>
              </a:rPr>
              <a:t>correlation coefficient</a:t>
            </a:r>
            <a:br>
              <a:rPr lang="en-US" sz="3000" dirty="0">
                <a:solidFill>
                  <a:schemeClr val="bg1"/>
                </a:solidFill>
                <a:latin typeface="Candara" panose="020E0502030303020204" pitchFamily="34" charset="0"/>
              </a:rPr>
            </a:br>
            <a:endParaRPr lang="en-US" sz="3000" dirty="0">
              <a:solidFill>
                <a:schemeClr val="bg1"/>
              </a:solidFill>
              <a:latin typeface="Candara" panose="020E0502030303020204" pitchFamily="34" charset="0"/>
            </a:endParaRPr>
          </a:p>
          <a:p>
            <a:pPr marL="342900" indent="-342900">
              <a:buFont typeface="Arial" panose="020B0604020202020204" pitchFamily="34" charset="0"/>
              <a:buChar char="•"/>
            </a:pPr>
            <a:r>
              <a:rPr lang="en-US" sz="3000" dirty="0">
                <a:solidFill>
                  <a:schemeClr val="bg1"/>
                </a:solidFill>
                <a:latin typeface="Candara" panose="020E0502030303020204" pitchFamily="34" charset="0"/>
              </a:rPr>
              <a:t>Nominal (categorical, without order)</a:t>
            </a:r>
          </a:p>
          <a:p>
            <a:pPr marL="800100" lvl="1" indent="-342900">
              <a:buFont typeface="Arial" panose="020B0604020202020204" pitchFamily="34" charset="0"/>
              <a:buChar char="•"/>
            </a:pPr>
            <a:r>
              <a:rPr lang="en-US" sz="3000" dirty="0">
                <a:solidFill>
                  <a:schemeClr val="bg1"/>
                </a:solidFill>
                <a:latin typeface="Candara" panose="020E0502030303020204" pitchFamily="34" charset="0"/>
              </a:rPr>
              <a:t>probability-based:</a:t>
            </a:r>
          </a:p>
          <a:p>
            <a:pPr marL="1257300" lvl="2" indent="-342900">
              <a:buFont typeface="Arial" panose="020B0604020202020204" pitchFamily="34" charset="0"/>
              <a:buChar char="•"/>
            </a:pPr>
            <a:r>
              <a:rPr lang="en-US" sz="3000" dirty="0">
                <a:solidFill>
                  <a:schemeClr val="bg1"/>
                </a:solidFill>
                <a:latin typeface="Candara" panose="020E0502030303020204" pitchFamily="34" charset="0"/>
              </a:rPr>
              <a:t>Brier score</a:t>
            </a:r>
          </a:p>
          <a:p>
            <a:pPr marL="800100" lvl="1" indent="-342900">
              <a:buFont typeface="Arial" panose="020B0604020202020204" pitchFamily="34" charset="0"/>
              <a:buChar char="•"/>
            </a:pPr>
            <a:r>
              <a:rPr lang="en-US" sz="3000" dirty="0">
                <a:solidFill>
                  <a:schemeClr val="bg1"/>
                </a:solidFill>
                <a:latin typeface="Candara" panose="020E0502030303020204" pitchFamily="34" charset="0"/>
              </a:rPr>
              <a:t>confusion matrix-based:</a:t>
            </a:r>
          </a:p>
          <a:p>
            <a:pPr marL="1257300" lvl="2" indent="-342900">
              <a:buFont typeface="Arial" panose="020B0604020202020204" pitchFamily="34" charset="0"/>
              <a:buChar char="•"/>
            </a:pPr>
            <a:r>
              <a:rPr lang="en-US" sz="3000" dirty="0">
                <a:solidFill>
                  <a:schemeClr val="bg1"/>
                </a:solidFill>
                <a:latin typeface="Candara" panose="020E0502030303020204" pitchFamily="34" charset="0"/>
              </a:rPr>
              <a:t>% correctly classified</a:t>
            </a:r>
          </a:p>
          <a:p>
            <a:pPr marL="1257300" lvl="2" indent="-342900">
              <a:buFont typeface="Arial" panose="020B0604020202020204" pitchFamily="34" charset="0"/>
              <a:buChar char="•"/>
            </a:pPr>
            <a:r>
              <a:rPr lang="en-US" sz="3000" dirty="0">
                <a:solidFill>
                  <a:schemeClr val="bg1"/>
                </a:solidFill>
                <a:latin typeface="Candara" panose="020E0502030303020204" pitchFamily="34" charset="0"/>
              </a:rPr>
              <a:t>kappa</a:t>
            </a:r>
          </a:p>
          <a:p>
            <a:pPr marL="1257300" lvl="2" indent="-342900">
              <a:buFont typeface="Arial" panose="020B0604020202020204" pitchFamily="34" charset="0"/>
              <a:buChar char="•"/>
            </a:pPr>
            <a:r>
              <a:rPr lang="en-US" sz="3000" dirty="0">
                <a:solidFill>
                  <a:schemeClr val="bg1"/>
                </a:solidFill>
                <a:latin typeface="Candara" panose="020E0502030303020204" pitchFamily="34" charset="0"/>
              </a:rPr>
              <a:t>weighted tau</a:t>
            </a:r>
            <a:endParaRPr lang="en-US" sz="3000" dirty="0"/>
          </a:p>
        </p:txBody>
      </p:sp>
    </p:spTree>
    <p:extLst>
      <p:ext uri="{BB962C8B-B14F-4D97-AF65-F5344CB8AC3E}">
        <p14:creationId xmlns:p14="http://schemas.microsoft.com/office/powerpoint/2010/main" val="1947012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4110421"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Uncertainty Metrics</a:t>
            </a:r>
          </a:p>
        </p:txBody>
      </p:sp>
      <p:sp>
        <p:nvSpPr>
          <p:cNvPr id="2" name="Rectangle 1">
            <a:extLst>
              <a:ext uri="{FF2B5EF4-FFF2-40B4-BE49-F238E27FC236}">
                <a16:creationId xmlns:a16="http://schemas.microsoft.com/office/drawing/2014/main" id="{84A8AAE2-5A41-4864-9BCA-3DCFD5CE5D70}"/>
              </a:ext>
            </a:extLst>
          </p:cNvPr>
          <p:cNvSpPr/>
          <p:nvPr/>
        </p:nvSpPr>
        <p:spPr>
          <a:xfrm>
            <a:off x="642613" y="843676"/>
            <a:ext cx="8021553" cy="3323987"/>
          </a:xfrm>
          <a:prstGeom prst="rect">
            <a:avLst/>
          </a:prstGeom>
        </p:spPr>
        <p:txBody>
          <a:bodyPr wrap="square">
            <a:spAutoFit/>
          </a:bodyPr>
          <a:lstStyle/>
          <a:p>
            <a:pPr marL="342900" indent="-342900">
              <a:buFont typeface="Arial" panose="020B0604020202020204" pitchFamily="34" charset="0"/>
              <a:buChar char="•"/>
            </a:pPr>
            <a:r>
              <a:rPr lang="en-US" sz="3000" dirty="0">
                <a:solidFill>
                  <a:schemeClr val="bg1"/>
                </a:solidFill>
                <a:latin typeface="Candara" panose="020E0502030303020204" pitchFamily="34" charset="0"/>
              </a:rPr>
              <a:t>Ratio (continuous)</a:t>
            </a:r>
          </a:p>
          <a:p>
            <a:pPr marL="800100" lvl="1" indent="-342900">
              <a:buFont typeface="Arial" panose="020B0604020202020204" pitchFamily="34" charset="0"/>
              <a:buChar char="•"/>
            </a:pPr>
            <a:r>
              <a:rPr lang="en-US" sz="3000" dirty="0">
                <a:solidFill>
                  <a:schemeClr val="bg1"/>
                </a:solidFill>
                <a:latin typeface="Candara" panose="020E0502030303020204" pitchFamily="34" charset="0"/>
              </a:rPr>
              <a:t>standard error of estimates (SE)</a:t>
            </a:r>
          </a:p>
          <a:p>
            <a:pPr marL="800100" lvl="1" indent="-342900">
              <a:buFont typeface="Arial" panose="020B0604020202020204" pitchFamily="34" charset="0"/>
              <a:buChar char="•"/>
            </a:pPr>
            <a:r>
              <a:rPr lang="en-US" sz="3000" dirty="0">
                <a:solidFill>
                  <a:schemeClr val="bg1"/>
                </a:solidFill>
                <a:latin typeface="Candara" panose="020E0502030303020204" pitchFamily="34" charset="0"/>
              </a:rPr>
              <a:t>prediction intervals (percentiles)</a:t>
            </a:r>
            <a:br>
              <a:rPr lang="en-US" sz="3000" dirty="0">
                <a:solidFill>
                  <a:schemeClr val="bg1"/>
                </a:solidFill>
                <a:latin typeface="Candara" panose="020E0502030303020204" pitchFamily="34" charset="0"/>
              </a:rPr>
            </a:br>
            <a:endParaRPr lang="en-US" sz="3000" dirty="0">
              <a:solidFill>
                <a:schemeClr val="bg1"/>
              </a:solidFill>
              <a:latin typeface="Candara" panose="020E0502030303020204" pitchFamily="34" charset="0"/>
            </a:endParaRPr>
          </a:p>
          <a:p>
            <a:pPr marL="342900" indent="-342900">
              <a:buFont typeface="Arial" panose="020B0604020202020204" pitchFamily="34" charset="0"/>
              <a:buChar char="•"/>
            </a:pPr>
            <a:r>
              <a:rPr lang="en-US" sz="3000" dirty="0">
                <a:solidFill>
                  <a:schemeClr val="bg1"/>
                </a:solidFill>
                <a:latin typeface="Candara" panose="020E0502030303020204" pitchFamily="34" charset="0"/>
              </a:rPr>
              <a:t>Nominal (categorical, without order)</a:t>
            </a:r>
          </a:p>
          <a:p>
            <a:pPr marL="800100" lvl="1" indent="-342900">
              <a:buFont typeface="Arial" panose="020B0604020202020204" pitchFamily="34" charset="0"/>
              <a:buChar char="•"/>
            </a:pPr>
            <a:r>
              <a:rPr lang="en-US" sz="3000" dirty="0">
                <a:solidFill>
                  <a:schemeClr val="bg1"/>
                </a:solidFill>
                <a:latin typeface="Candara" panose="020E0502030303020204" pitchFamily="34" charset="0"/>
              </a:rPr>
              <a:t>Shannon entropy</a:t>
            </a:r>
          </a:p>
          <a:p>
            <a:pPr marL="800100" lvl="1" indent="-342900">
              <a:buFont typeface="Arial" panose="020B0604020202020204" pitchFamily="34" charset="0"/>
              <a:buChar char="•"/>
            </a:pPr>
            <a:r>
              <a:rPr lang="en-US" sz="3000" dirty="0">
                <a:solidFill>
                  <a:schemeClr val="bg1"/>
                </a:solidFill>
                <a:latin typeface="Candara" panose="020E0502030303020204" pitchFamily="34" charset="0"/>
              </a:rPr>
              <a:t>confusion index</a:t>
            </a:r>
            <a:endParaRPr lang="en-US" sz="3000" dirty="0"/>
          </a:p>
        </p:txBody>
      </p:sp>
    </p:spTree>
    <p:extLst>
      <p:ext uri="{BB962C8B-B14F-4D97-AF65-F5344CB8AC3E}">
        <p14:creationId xmlns:p14="http://schemas.microsoft.com/office/powerpoint/2010/main" val="2540044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6381875"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Uncertainty: Model Parameters</a:t>
            </a:r>
          </a:p>
        </p:txBody>
      </p:sp>
      <p:sp>
        <p:nvSpPr>
          <p:cNvPr id="5" name="Rectangle 4">
            <a:extLst>
              <a:ext uri="{FF2B5EF4-FFF2-40B4-BE49-F238E27FC236}">
                <a16:creationId xmlns:a16="http://schemas.microsoft.com/office/drawing/2014/main" id="{F4765A25-D624-4AAC-9F72-CD6084DC8B9D}"/>
              </a:ext>
            </a:extLst>
          </p:cNvPr>
          <p:cNvSpPr/>
          <p:nvPr/>
        </p:nvSpPr>
        <p:spPr>
          <a:xfrm>
            <a:off x="136188" y="607547"/>
            <a:ext cx="8871624" cy="6186309"/>
          </a:xfrm>
          <a:prstGeom prst="rect">
            <a:avLst/>
          </a:prstGeom>
        </p:spPr>
        <p:txBody>
          <a:bodyPr wrap="square">
            <a:spAutoFit/>
          </a:bodyPr>
          <a:lstStyle/>
          <a:p>
            <a:r>
              <a:rPr lang="en-US" dirty="0">
                <a:solidFill>
                  <a:schemeClr val="bg1"/>
                </a:solidFill>
                <a:latin typeface="Consolas" panose="020B0609020204030204" pitchFamily="49" charset="0"/>
              </a:rPr>
              <a:t>Linear Regression Model</a:t>
            </a:r>
          </a:p>
          <a:p>
            <a:r>
              <a:rPr lang="en-US" dirty="0">
                <a:solidFill>
                  <a:schemeClr val="bg1"/>
                </a:solidFill>
                <a:latin typeface="Consolas" panose="020B0609020204030204" pitchFamily="49" charset="0"/>
              </a:rPr>
              <a:t> </a:t>
            </a:r>
          </a:p>
          <a:p>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ols</a:t>
            </a:r>
            <a:r>
              <a:rPr lang="en-US" dirty="0">
                <a:solidFill>
                  <a:schemeClr val="bg1"/>
                </a:solidFill>
                <a:latin typeface="Consolas" panose="020B0609020204030204" pitchFamily="49" charset="0"/>
              </a:rPr>
              <a:t>(formula = MAST ~ </a:t>
            </a:r>
            <a:r>
              <a:rPr lang="en-US" dirty="0" err="1">
                <a:solidFill>
                  <a:schemeClr val="bg1"/>
                </a:solidFill>
                <a:latin typeface="Consolas" panose="020B0609020204030204" pitchFamily="49" charset="0"/>
              </a:rPr>
              <a:t>seki_abr</a:t>
            </a:r>
            <a:r>
              <a:rPr lang="en-US" dirty="0">
                <a:solidFill>
                  <a:schemeClr val="bg1"/>
                </a:solidFill>
                <a:latin typeface="Consolas" panose="020B0609020204030204" pitchFamily="49" charset="0"/>
              </a:rPr>
              <a:t> + </a:t>
            </a:r>
            <a:r>
              <a:rPr lang="en-US" dirty="0" err="1">
                <a:solidFill>
                  <a:schemeClr val="bg1"/>
                </a:solidFill>
                <a:latin typeface="Consolas" panose="020B0609020204030204" pitchFamily="49" charset="0"/>
              </a:rPr>
              <a:t>seki_tci</a:t>
            </a:r>
            <a:r>
              <a:rPr lang="en-US" dirty="0">
                <a:solidFill>
                  <a:schemeClr val="bg1"/>
                </a:solidFill>
                <a:latin typeface="Consolas" panose="020B0609020204030204" pitchFamily="49" charset="0"/>
              </a:rPr>
              <a:t> + </a:t>
            </a:r>
            <a:r>
              <a:rPr lang="en-US" dirty="0" err="1">
                <a:solidFill>
                  <a:schemeClr val="bg1"/>
                </a:solidFill>
                <a:latin typeface="Consolas" panose="020B0609020204030204" pitchFamily="49" charset="0"/>
              </a:rPr>
              <a:t>rcs</a:t>
            </a:r>
            <a:r>
              <a:rPr lang="en-US" dirty="0">
                <a:solidFill>
                  <a:schemeClr val="bg1"/>
                </a:solidFill>
                <a:latin typeface="Consolas" panose="020B0609020204030204" pitchFamily="49" charset="0"/>
              </a:rPr>
              <a:t>(</a:t>
            </a:r>
            <a:r>
              <a:rPr lang="en-US" dirty="0" err="1">
                <a:solidFill>
                  <a:schemeClr val="bg1"/>
                </a:solidFill>
                <a:latin typeface="Consolas" panose="020B0609020204030204" pitchFamily="49" charset="0"/>
              </a:rPr>
              <a:t>seki_elev</a:t>
            </a:r>
            <a:r>
              <a:rPr lang="en-US" dirty="0">
                <a:solidFill>
                  <a:schemeClr val="bg1"/>
                </a:solidFill>
                <a:latin typeface="Consolas" panose="020B0609020204030204" pitchFamily="49" charset="0"/>
              </a:rPr>
              <a:t>, 3), </a:t>
            </a:r>
          </a:p>
          <a:p>
            <a:r>
              <a:rPr lang="en-US" dirty="0">
                <a:solidFill>
                  <a:schemeClr val="bg1"/>
                </a:solidFill>
                <a:latin typeface="Consolas" panose="020B0609020204030204" pitchFamily="49" charset="0"/>
              </a:rPr>
              <a:t>     data = g, weights = weight, x = TRUE, y = TRUE)</a:t>
            </a:r>
          </a:p>
          <a:p>
            <a:r>
              <a:rPr lang="en-US" dirty="0">
                <a:solidFill>
                  <a:schemeClr val="bg1"/>
                </a:solidFill>
                <a:latin typeface="Consolas" panose="020B0609020204030204" pitchFamily="49" charset="0"/>
              </a:rPr>
              <a:t> </a:t>
            </a:r>
          </a:p>
          <a:p>
            <a:r>
              <a:rPr lang="en-US" dirty="0">
                <a:solidFill>
                  <a:schemeClr val="bg1"/>
                </a:solidFill>
                <a:latin typeface="Consolas" panose="020B0609020204030204" pitchFamily="49" charset="0"/>
              </a:rPr>
              <a:t>                 Model Likelihood     Discrimination    </a:t>
            </a:r>
          </a:p>
          <a:p>
            <a:r>
              <a:rPr lang="en-US" dirty="0">
                <a:solidFill>
                  <a:schemeClr val="bg1"/>
                </a:solidFill>
                <a:latin typeface="Consolas" panose="020B0609020204030204" pitchFamily="49" charset="0"/>
              </a:rPr>
              <a:t>                    Ratio Test           Indexes        </a:t>
            </a:r>
          </a:p>
          <a:p>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Obs</a:t>
            </a:r>
            <a:r>
              <a:rPr lang="en-US" dirty="0">
                <a:solidFill>
                  <a:schemeClr val="bg1"/>
                </a:solidFill>
                <a:latin typeface="Consolas" panose="020B0609020204030204" pitchFamily="49" charset="0"/>
              </a:rPr>
              <a:t>     438    LR chi2    1265.63    R2       0.944    </a:t>
            </a:r>
          </a:p>
          <a:p>
            <a:r>
              <a:rPr lang="en-US" dirty="0">
                <a:solidFill>
                  <a:schemeClr val="bg1"/>
                </a:solidFill>
                <a:latin typeface="Consolas" panose="020B0609020204030204" pitchFamily="49" charset="0"/>
              </a:rPr>
              <a:t> sigma0.8428    </a:t>
            </a:r>
            <a:r>
              <a:rPr lang="en-US" dirty="0" err="1">
                <a:solidFill>
                  <a:schemeClr val="bg1"/>
                </a:solidFill>
                <a:latin typeface="Consolas" panose="020B0609020204030204" pitchFamily="49" charset="0"/>
              </a:rPr>
              <a:t>d.f.</a:t>
            </a:r>
            <a:r>
              <a:rPr lang="en-US" dirty="0">
                <a:solidFill>
                  <a:schemeClr val="bg1"/>
                </a:solidFill>
                <a:latin typeface="Consolas" panose="020B0609020204030204" pitchFamily="49" charset="0"/>
              </a:rPr>
              <a:t>             4    R2 adj   0.944    </a:t>
            </a:r>
          </a:p>
          <a:p>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d.f.</a:t>
            </a:r>
            <a:r>
              <a:rPr lang="en-US" dirty="0">
                <a:solidFill>
                  <a:schemeClr val="bg1"/>
                </a:solidFill>
                <a:latin typeface="Consolas" panose="020B0609020204030204" pitchFamily="49" charset="0"/>
              </a:rPr>
              <a:t>    433    </a:t>
            </a:r>
            <a:r>
              <a:rPr lang="en-US" dirty="0" err="1">
                <a:solidFill>
                  <a:schemeClr val="bg1"/>
                </a:solidFill>
                <a:latin typeface="Consolas" panose="020B0609020204030204" pitchFamily="49" charset="0"/>
              </a:rPr>
              <a:t>Pr</a:t>
            </a:r>
            <a:r>
              <a:rPr lang="en-US" dirty="0">
                <a:solidFill>
                  <a:schemeClr val="bg1"/>
                </a:solidFill>
                <a:latin typeface="Consolas" panose="020B0609020204030204" pitchFamily="49" charset="0"/>
              </a:rPr>
              <a:t>(&gt; chi2)  0.0000    g        3.519    </a:t>
            </a:r>
          </a:p>
          <a:p>
            <a:r>
              <a:rPr lang="en-US" dirty="0">
                <a:solidFill>
                  <a:schemeClr val="bg1"/>
                </a:solidFill>
                <a:latin typeface="Consolas" panose="020B0609020204030204" pitchFamily="49" charset="0"/>
              </a:rPr>
              <a:t> </a:t>
            </a:r>
          </a:p>
          <a:p>
            <a:r>
              <a:rPr lang="en-US" dirty="0">
                <a:solidFill>
                  <a:schemeClr val="bg1"/>
                </a:solidFill>
                <a:latin typeface="Consolas" panose="020B0609020204030204" pitchFamily="49" charset="0"/>
              </a:rPr>
              <a:t> Residuals</a:t>
            </a:r>
          </a:p>
          <a:p>
            <a:r>
              <a:rPr lang="en-US" dirty="0">
                <a:solidFill>
                  <a:schemeClr val="bg1"/>
                </a:solidFill>
                <a:latin typeface="Consolas" panose="020B0609020204030204" pitchFamily="49" charset="0"/>
              </a:rPr>
              <a:t> </a:t>
            </a:r>
          </a:p>
          <a:p>
            <a:r>
              <a:rPr lang="en-US" dirty="0">
                <a:solidFill>
                  <a:schemeClr val="bg1"/>
                </a:solidFill>
                <a:latin typeface="Consolas" panose="020B0609020204030204" pitchFamily="49" charset="0"/>
              </a:rPr>
              <a:t>     Min      1Q  Median      3Q     Max </a:t>
            </a:r>
          </a:p>
          <a:p>
            <a:r>
              <a:rPr lang="en-US" dirty="0">
                <a:solidFill>
                  <a:schemeClr val="bg1"/>
                </a:solidFill>
                <a:latin typeface="Consolas" panose="020B0609020204030204" pitchFamily="49" charset="0"/>
              </a:rPr>
              <a:t> -2.0637 -0.4328 -0.1113  0.1300  4.0204 </a:t>
            </a:r>
          </a:p>
          <a:p>
            <a:r>
              <a:rPr lang="en-US" dirty="0">
                <a:solidFill>
                  <a:schemeClr val="bg1"/>
                </a:solidFill>
                <a:latin typeface="Consolas" panose="020B0609020204030204" pitchFamily="49" charset="0"/>
              </a:rPr>
              <a:t> </a:t>
            </a:r>
          </a:p>
          <a:p>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Coef</a:t>
            </a:r>
            <a:r>
              <a:rPr lang="en-US" dirty="0">
                <a:solidFill>
                  <a:schemeClr val="bg1"/>
                </a:solidFill>
                <a:latin typeface="Consolas" panose="020B0609020204030204" pitchFamily="49" charset="0"/>
              </a:rPr>
              <a:t>    S.E.   t      </a:t>
            </a:r>
            <a:r>
              <a:rPr lang="en-US" dirty="0" err="1">
                <a:solidFill>
                  <a:schemeClr val="bg1"/>
                </a:solidFill>
                <a:latin typeface="Consolas" panose="020B0609020204030204" pitchFamily="49" charset="0"/>
              </a:rPr>
              <a:t>Pr</a:t>
            </a:r>
            <a:r>
              <a:rPr lang="en-US" dirty="0">
                <a:solidFill>
                  <a:schemeClr val="bg1"/>
                </a:solidFill>
                <a:latin typeface="Consolas" panose="020B0609020204030204" pitchFamily="49" charset="0"/>
              </a:rPr>
              <a:t>(&gt;|t|)</a:t>
            </a:r>
          </a:p>
          <a:p>
            <a:r>
              <a:rPr lang="en-US" dirty="0">
                <a:solidFill>
                  <a:schemeClr val="bg1"/>
                </a:solidFill>
                <a:latin typeface="Consolas" panose="020B0609020204030204" pitchFamily="49" charset="0"/>
              </a:rPr>
              <a:t> Intercept  15.5143 0.3832  40.49 &lt;0.0001 </a:t>
            </a:r>
          </a:p>
          <a:p>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seki_abr</a:t>
            </a:r>
            <a:r>
              <a:rPr lang="en-US" dirty="0">
                <a:solidFill>
                  <a:schemeClr val="bg1"/>
                </a:solidFill>
                <a:latin typeface="Consolas" panose="020B0609020204030204" pitchFamily="49" charset="0"/>
              </a:rPr>
              <a:t>    0.0001 0.0000  18.90 &lt;0.0001 </a:t>
            </a:r>
          </a:p>
          <a:p>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seki_tci</a:t>
            </a:r>
            <a:r>
              <a:rPr lang="en-US" dirty="0">
                <a:solidFill>
                  <a:schemeClr val="bg1"/>
                </a:solidFill>
                <a:latin typeface="Consolas" panose="020B0609020204030204" pitchFamily="49" charset="0"/>
              </a:rPr>
              <a:t>   -0.0621 0.0142  -4.38 &lt;0.0001 </a:t>
            </a:r>
          </a:p>
          <a:p>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seki_elev</a:t>
            </a:r>
            <a:r>
              <a:rPr lang="en-US" dirty="0">
                <a:solidFill>
                  <a:schemeClr val="bg1"/>
                </a:solidFill>
                <a:latin typeface="Consolas" panose="020B0609020204030204" pitchFamily="49" charset="0"/>
              </a:rPr>
              <a:t>  -0.0057 0.0001 -46.14 &lt;0.0001 </a:t>
            </a:r>
          </a:p>
          <a:p>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seki_elev</a:t>
            </a:r>
            <a:r>
              <a:rPr lang="en-US" dirty="0">
                <a:solidFill>
                  <a:schemeClr val="bg1"/>
                </a:solidFill>
                <a:latin typeface="Consolas" panose="020B0609020204030204" pitchFamily="49" charset="0"/>
              </a:rPr>
              <a:t>'  0.0017 0.0002   9.09 &lt;0.0001</a:t>
            </a:r>
            <a:endParaRPr lang="en-US" dirty="0"/>
          </a:p>
        </p:txBody>
      </p:sp>
      <p:sp>
        <p:nvSpPr>
          <p:cNvPr id="6" name="Rectangle 5">
            <a:extLst>
              <a:ext uri="{FF2B5EF4-FFF2-40B4-BE49-F238E27FC236}">
                <a16:creationId xmlns:a16="http://schemas.microsoft.com/office/drawing/2014/main" id="{D76C6AB6-8700-4B4E-87A1-384E29B0C8B1}"/>
              </a:ext>
            </a:extLst>
          </p:cNvPr>
          <p:cNvSpPr/>
          <p:nvPr/>
        </p:nvSpPr>
        <p:spPr>
          <a:xfrm>
            <a:off x="247650" y="4905375"/>
            <a:ext cx="5381625" cy="184785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4920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1648208"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Outline</a:t>
            </a:r>
          </a:p>
        </p:txBody>
      </p:sp>
      <p:sp>
        <p:nvSpPr>
          <p:cNvPr id="4" name="Rectangle 3">
            <a:extLst>
              <a:ext uri="{FF2B5EF4-FFF2-40B4-BE49-F238E27FC236}">
                <a16:creationId xmlns:a16="http://schemas.microsoft.com/office/drawing/2014/main" id="{5AD40034-C9A7-4F57-8AAC-4BB1F059CBD4}"/>
              </a:ext>
            </a:extLst>
          </p:cNvPr>
          <p:cNvSpPr/>
          <p:nvPr/>
        </p:nvSpPr>
        <p:spPr>
          <a:xfrm>
            <a:off x="237303" y="4181475"/>
            <a:ext cx="8394970" cy="2308324"/>
          </a:xfrm>
          <a:prstGeom prst="rect">
            <a:avLst/>
          </a:prstGeom>
        </p:spPr>
        <p:txBody>
          <a:bodyPr wrap="square">
            <a:spAutoFit/>
          </a:bodyPr>
          <a:lstStyle/>
          <a:p>
            <a:pPr marL="342900" indent="-342900">
              <a:buFont typeface="Arial" panose="020B0604020202020204" pitchFamily="34" charset="0"/>
              <a:buChar char="•"/>
            </a:pPr>
            <a:r>
              <a:rPr lang="en-US" sz="3600" dirty="0">
                <a:solidFill>
                  <a:schemeClr val="bg1"/>
                </a:solidFill>
                <a:latin typeface="Candara" panose="020E0502030303020204" pitchFamily="34" charset="0"/>
              </a:rPr>
              <a:t>Definitions</a:t>
            </a:r>
          </a:p>
          <a:p>
            <a:pPr marL="342900" indent="-342900">
              <a:buFont typeface="Arial" panose="020B0604020202020204" pitchFamily="34" charset="0"/>
              <a:buChar char="•"/>
            </a:pPr>
            <a:r>
              <a:rPr lang="en-US" sz="3600" dirty="0">
                <a:solidFill>
                  <a:schemeClr val="bg1"/>
                </a:solidFill>
                <a:latin typeface="Candara" panose="020E0502030303020204" pitchFamily="34" charset="0"/>
              </a:rPr>
              <a:t>Bias—Variance Compromise</a:t>
            </a:r>
          </a:p>
          <a:p>
            <a:pPr marL="342900" indent="-342900">
              <a:buFont typeface="Arial" panose="020B0604020202020204" pitchFamily="34" charset="0"/>
              <a:buChar char="•"/>
            </a:pPr>
            <a:r>
              <a:rPr lang="en-US" sz="3600" dirty="0">
                <a:solidFill>
                  <a:schemeClr val="bg1"/>
                </a:solidFill>
                <a:latin typeface="Candara" panose="020E0502030303020204" pitchFamily="34" charset="0"/>
              </a:rPr>
              <a:t>Accuracy / Validation</a:t>
            </a:r>
          </a:p>
          <a:p>
            <a:pPr marL="342900" indent="-342900">
              <a:buFont typeface="Arial" panose="020B0604020202020204" pitchFamily="34" charset="0"/>
              <a:buChar char="•"/>
            </a:pPr>
            <a:r>
              <a:rPr lang="en-US" sz="3600" dirty="0">
                <a:solidFill>
                  <a:schemeClr val="bg1"/>
                </a:solidFill>
                <a:latin typeface="Candara" panose="020E0502030303020204" pitchFamily="34" charset="0"/>
              </a:rPr>
              <a:t>Uncertainty</a:t>
            </a:r>
          </a:p>
        </p:txBody>
      </p:sp>
      <p:pic>
        <p:nvPicPr>
          <p:cNvPr id="5" name="Picture 2" descr="Error Bars">
            <a:extLst>
              <a:ext uri="{FF2B5EF4-FFF2-40B4-BE49-F238E27FC236}">
                <a16:creationId xmlns:a16="http://schemas.microsoft.com/office/drawing/2014/main" id="{EF1CAD1F-AD85-4639-9029-D5D07AF45F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8405" y="215972"/>
            <a:ext cx="4259732" cy="406956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A3AA20C-ADAE-40F3-B8D3-D02E93A4010C}"/>
              </a:ext>
            </a:extLst>
          </p:cNvPr>
          <p:cNvSpPr/>
          <p:nvPr/>
        </p:nvSpPr>
        <p:spPr>
          <a:xfrm>
            <a:off x="6646179" y="4304589"/>
            <a:ext cx="2335896" cy="369332"/>
          </a:xfrm>
          <a:prstGeom prst="rect">
            <a:avLst/>
          </a:prstGeom>
        </p:spPr>
        <p:txBody>
          <a:bodyPr wrap="none">
            <a:spAutoFit/>
          </a:bodyPr>
          <a:lstStyle/>
          <a:p>
            <a:r>
              <a:rPr lang="en-US" dirty="0">
                <a:solidFill>
                  <a:schemeClr val="bg1"/>
                </a:solidFill>
                <a:latin typeface="Candara" panose="020E0502030303020204" pitchFamily="34" charset="0"/>
              </a:rPr>
              <a:t>https://xkcd.com/2110/</a:t>
            </a:r>
          </a:p>
        </p:txBody>
      </p:sp>
    </p:spTree>
    <p:extLst>
      <p:ext uri="{BB962C8B-B14F-4D97-AF65-F5344CB8AC3E}">
        <p14:creationId xmlns:p14="http://schemas.microsoft.com/office/powerpoint/2010/main" val="36047078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6381875"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Uncertainty: Model Parameters</a:t>
            </a:r>
          </a:p>
        </p:txBody>
      </p:sp>
      <p:pic>
        <p:nvPicPr>
          <p:cNvPr id="11270" name="Picture 6">
            <a:extLst>
              <a:ext uri="{FF2B5EF4-FFF2-40B4-BE49-F238E27FC236}">
                <a16:creationId xmlns:a16="http://schemas.microsoft.com/office/drawing/2014/main" id="{A8F4B56F-AF61-4DA1-AAAB-C7DC1709F3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636" y="1350818"/>
            <a:ext cx="8312728" cy="415636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816E872-49C1-4FD3-8407-86A459CE2E7D}"/>
              </a:ext>
            </a:extLst>
          </p:cNvPr>
          <p:cNvSpPr/>
          <p:nvPr/>
        </p:nvSpPr>
        <p:spPr>
          <a:xfrm>
            <a:off x="2054953" y="5881121"/>
            <a:ext cx="4074898" cy="369332"/>
          </a:xfrm>
          <a:prstGeom prst="rect">
            <a:avLst/>
          </a:prstGeom>
        </p:spPr>
        <p:txBody>
          <a:bodyPr wrap="none">
            <a:spAutoFit/>
          </a:bodyPr>
          <a:lstStyle/>
          <a:p>
            <a:r>
              <a:rPr lang="en-US" dirty="0">
                <a:solidFill>
                  <a:schemeClr val="bg1"/>
                </a:solidFill>
                <a:latin typeface="Candara" panose="020E0502030303020204" pitchFamily="34" charset="0"/>
              </a:rPr>
              <a:t>MAST model for Yosemite National Park</a:t>
            </a:r>
            <a:endParaRPr lang="en-US" dirty="0"/>
          </a:p>
        </p:txBody>
      </p:sp>
    </p:spTree>
    <p:extLst>
      <p:ext uri="{BB962C8B-B14F-4D97-AF65-F5344CB8AC3E}">
        <p14:creationId xmlns:p14="http://schemas.microsoft.com/office/powerpoint/2010/main" val="32269468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6381875"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Uncertainty: Model Parameters</a:t>
            </a:r>
          </a:p>
        </p:txBody>
      </p:sp>
      <p:sp>
        <p:nvSpPr>
          <p:cNvPr id="4" name="Rectangle 3">
            <a:extLst>
              <a:ext uri="{FF2B5EF4-FFF2-40B4-BE49-F238E27FC236}">
                <a16:creationId xmlns:a16="http://schemas.microsoft.com/office/drawing/2014/main" id="{7816E872-49C1-4FD3-8407-86A459CE2E7D}"/>
              </a:ext>
            </a:extLst>
          </p:cNvPr>
          <p:cNvSpPr/>
          <p:nvPr/>
        </p:nvSpPr>
        <p:spPr>
          <a:xfrm>
            <a:off x="1321622" y="6040638"/>
            <a:ext cx="5787162" cy="369332"/>
          </a:xfrm>
          <a:prstGeom prst="rect">
            <a:avLst/>
          </a:prstGeom>
        </p:spPr>
        <p:txBody>
          <a:bodyPr wrap="none">
            <a:spAutoFit/>
          </a:bodyPr>
          <a:lstStyle/>
          <a:p>
            <a:r>
              <a:rPr lang="en-US" dirty="0">
                <a:solidFill>
                  <a:schemeClr val="bg1"/>
                </a:solidFill>
                <a:latin typeface="Candara" panose="020E0502030303020204" pitchFamily="34" charset="0"/>
              </a:rPr>
              <a:t>Daily soil temperature model from Sequoia Kings Canyon</a:t>
            </a:r>
            <a:endParaRPr lang="en-US" dirty="0"/>
          </a:p>
        </p:txBody>
      </p:sp>
      <p:grpSp>
        <p:nvGrpSpPr>
          <p:cNvPr id="3" name="Group 2">
            <a:extLst>
              <a:ext uri="{FF2B5EF4-FFF2-40B4-BE49-F238E27FC236}">
                <a16:creationId xmlns:a16="http://schemas.microsoft.com/office/drawing/2014/main" id="{59F9A72B-E335-4FA3-B380-3543D4A8C6C4}"/>
              </a:ext>
            </a:extLst>
          </p:cNvPr>
          <p:cNvGrpSpPr/>
          <p:nvPr/>
        </p:nvGrpSpPr>
        <p:grpSpPr>
          <a:xfrm>
            <a:off x="74840" y="1058433"/>
            <a:ext cx="8908558" cy="4531319"/>
            <a:chOff x="12044234" y="27460928"/>
            <a:chExt cx="14658287" cy="7455906"/>
          </a:xfrm>
        </p:grpSpPr>
        <p:pic>
          <p:nvPicPr>
            <p:cNvPr id="22" name="Picture 21">
              <a:extLst>
                <a:ext uri="{FF2B5EF4-FFF2-40B4-BE49-F238E27FC236}">
                  <a16:creationId xmlns:a16="http://schemas.microsoft.com/office/drawing/2014/main" id="{176BEC79-369E-448E-A39B-4A6580FEE8D8}"/>
                </a:ext>
              </a:extLst>
            </p:cNvPr>
            <p:cNvPicPr>
              <a:picLocks noChangeAspect="1"/>
            </p:cNvPicPr>
            <p:nvPr/>
          </p:nvPicPr>
          <p:blipFill>
            <a:blip r:embed="rId3"/>
            <a:stretch>
              <a:fillRect/>
            </a:stretch>
          </p:blipFill>
          <p:spPr>
            <a:xfrm>
              <a:off x="12044234" y="27460928"/>
              <a:ext cx="14658287" cy="7455906"/>
            </a:xfrm>
            <a:prstGeom prst="rect">
              <a:avLst/>
            </a:prstGeom>
          </p:spPr>
        </p:pic>
        <p:sp>
          <p:nvSpPr>
            <p:cNvPr id="23" name="Rectangle 22">
              <a:extLst>
                <a:ext uri="{FF2B5EF4-FFF2-40B4-BE49-F238E27FC236}">
                  <a16:creationId xmlns:a16="http://schemas.microsoft.com/office/drawing/2014/main" id="{3BD9A33F-08DD-4F21-BD9F-D8EFC214A426}"/>
                </a:ext>
              </a:extLst>
            </p:cNvPr>
            <p:cNvSpPr/>
            <p:nvPr/>
          </p:nvSpPr>
          <p:spPr>
            <a:xfrm>
              <a:off x="19438304" y="29707143"/>
              <a:ext cx="1786066" cy="430887"/>
            </a:xfrm>
            <a:prstGeom prst="rect">
              <a:avLst/>
            </a:prstGeom>
          </p:spPr>
          <p:txBody>
            <a:bodyPr wrap="none">
              <a:spAutoFit/>
            </a:bodyPr>
            <a:lstStyle/>
            <a:p>
              <a:r>
                <a:rPr lang="en-US" sz="2200" dirty="0">
                  <a:solidFill>
                    <a:srgbClr val="FF0000"/>
                  </a:solidFill>
                </a:rPr>
                <a:t>“cool slopes”</a:t>
              </a:r>
            </a:p>
          </p:txBody>
        </p:sp>
        <p:sp>
          <p:nvSpPr>
            <p:cNvPr id="24" name="Rectangle 23">
              <a:extLst>
                <a:ext uri="{FF2B5EF4-FFF2-40B4-BE49-F238E27FC236}">
                  <a16:creationId xmlns:a16="http://schemas.microsoft.com/office/drawing/2014/main" id="{821B14B1-4ECD-4C77-807C-487E2A49D31D}"/>
                </a:ext>
              </a:extLst>
            </p:cNvPr>
            <p:cNvSpPr/>
            <p:nvPr/>
          </p:nvSpPr>
          <p:spPr>
            <a:xfrm>
              <a:off x="23230272" y="28354198"/>
              <a:ext cx="1661031" cy="430887"/>
            </a:xfrm>
            <a:prstGeom prst="rect">
              <a:avLst/>
            </a:prstGeom>
          </p:spPr>
          <p:txBody>
            <a:bodyPr wrap="none">
              <a:spAutoFit/>
            </a:bodyPr>
            <a:lstStyle/>
            <a:p>
              <a:r>
                <a:rPr lang="en-US" sz="2200" dirty="0">
                  <a:solidFill>
                    <a:srgbClr val="FF0000"/>
                  </a:solidFill>
                </a:rPr>
                <a:t>“hot slopes”</a:t>
              </a:r>
            </a:p>
          </p:txBody>
        </p:sp>
        <p:sp>
          <p:nvSpPr>
            <p:cNvPr id="25" name="Rectangle 24">
              <a:extLst>
                <a:ext uri="{FF2B5EF4-FFF2-40B4-BE49-F238E27FC236}">
                  <a16:creationId xmlns:a16="http://schemas.microsoft.com/office/drawing/2014/main" id="{D9CD7362-07C4-415A-B85A-B21129CEFC77}"/>
                </a:ext>
              </a:extLst>
            </p:cNvPr>
            <p:cNvSpPr/>
            <p:nvPr/>
          </p:nvSpPr>
          <p:spPr>
            <a:xfrm>
              <a:off x="22104047" y="33143056"/>
              <a:ext cx="2603598" cy="430887"/>
            </a:xfrm>
            <a:prstGeom prst="rect">
              <a:avLst/>
            </a:prstGeom>
          </p:spPr>
          <p:txBody>
            <a:bodyPr wrap="none">
              <a:spAutoFit/>
            </a:bodyPr>
            <a:lstStyle/>
            <a:p>
              <a:r>
                <a:rPr lang="en-US" sz="2200" dirty="0">
                  <a:solidFill>
                    <a:srgbClr val="FF0000"/>
                  </a:solidFill>
                </a:rPr>
                <a:t>“cold air drainages”</a:t>
              </a:r>
            </a:p>
          </p:txBody>
        </p:sp>
        <p:sp>
          <p:nvSpPr>
            <p:cNvPr id="26" name="Rectangle 25">
              <a:extLst>
                <a:ext uri="{FF2B5EF4-FFF2-40B4-BE49-F238E27FC236}">
                  <a16:creationId xmlns:a16="http://schemas.microsoft.com/office/drawing/2014/main" id="{12DF36CC-8516-46F6-A1D0-728E10E0C1A2}"/>
                </a:ext>
              </a:extLst>
            </p:cNvPr>
            <p:cNvSpPr/>
            <p:nvPr/>
          </p:nvSpPr>
          <p:spPr>
            <a:xfrm>
              <a:off x="19375415" y="31712231"/>
              <a:ext cx="2728632" cy="430887"/>
            </a:xfrm>
            <a:prstGeom prst="rect">
              <a:avLst/>
            </a:prstGeom>
          </p:spPr>
          <p:txBody>
            <a:bodyPr wrap="none">
              <a:spAutoFit/>
            </a:bodyPr>
            <a:lstStyle/>
            <a:p>
              <a:r>
                <a:rPr lang="en-US" sz="2200" dirty="0">
                  <a:solidFill>
                    <a:srgbClr val="FF0000"/>
                  </a:solidFill>
                </a:rPr>
                <a:t>“summits/shoulders”</a:t>
              </a:r>
            </a:p>
          </p:txBody>
        </p:sp>
        <p:sp>
          <p:nvSpPr>
            <p:cNvPr id="27" name="Rectangle 26">
              <a:extLst>
                <a:ext uri="{FF2B5EF4-FFF2-40B4-BE49-F238E27FC236}">
                  <a16:creationId xmlns:a16="http://schemas.microsoft.com/office/drawing/2014/main" id="{28EB1039-252D-49F4-AEAA-C9B744B4C020}"/>
                </a:ext>
              </a:extLst>
            </p:cNvPr>
            <p:cNvSpPr/>
            <p:nvPr/>
          </p:nvSpPr>
          <p:spPr>
            <a:xfrm>
              <a:off x="16346484" y="28354199"/>
              <a:ext cx="1394934" cy="430887"/>
            </a:xfrm>
            <a:prstGeom prst="rect">
              <a:avLst/>
            </a:prstGeom>
          </p:spPr>
          <p:txBody>
            <a:bodyPr wrap="none">
              <a:spAutoFit/>
            </a:bodyPr>
            <a:lstStyle/>
            <a:p>
              <a:r>
                <a:rPr lang="en-US" sz="2200" dirty="0">
                  <a:solidFill>
                    <a:srgbClr val="FF0000"/>
                  </a:solidFill>
                </a:rPr>
                <a:t>“summer”</a:t>
              </a:r>
            </a:p>
          </p:txBody>
        </p:sp>
        <p:sp>
          <p:nvSpPr>
            <p:cNvPr id="28" name="Rectangle 27">
              <a:extLst>
                <a:ext uri="{FF2B5EF4-FFF2-40B4-BE49-F238E27FC236}">
                  <a16:creationId xmlns:a16="http://schemas.microsoft.com/office/drawing/2014/main" id="{5363A3A0-9CCC-4FDE-8372-65F1FDD5295A}"/>
                </a:ext>
              </a:extLst>
            </p:cNvPr>
            <p:cNvSpPr/>
            <p:nvPr/>
          </p:nvSpPr>
          <p:spPr>
            <a:xfrm>
              <a:off x="12741037" y="29455459"/>
              <a:ext cx="1127232" cy="430887"/>
            </a:xfrm>
            <a:prstGeom prst="rect">
              <a:avLst/>
            </a:prstGeom>
          </p:spPr>
          <p:txBody>
            <a:bodyPr wrap="none">
              <a:spAutoFit/>
            </a:bodyPr>
            <a:lstStyle/>
            <a:p>
              <a:r>
                <a:rPr lang="en-US" sz="2200" dirty="0">
                  <a:solidFill>
                    <a:srgbClr val="FF0000"/>
                  </a:solidFill>
                </a:rPr>
                <a:t>“winter”</a:t>
              </a:r>
            </a:p>
          </p:txBody>
        </p:sp>
        <p:sp>
          <p:nvSpPr>
            <p:cNvPr id="29" name="Rectangle 28">
              <a:extLst>
                <a:ext uri="{FF2B5EF4-FFF2-40B4-BE49-F238E27FC236}">
                  <a16:creationId xmlns:a16="http://schemas.microsoft.com/office/drawing/2014/main" id="{145F18CF-CC4B-44A9-8C8E-C40B4A93CCE6}"/>
                </a:ext>
              </a:extLst>
            </p:cNvPr>
            <p:cNvSpPr/>
            <p:nvPr/>
          </p:nvSpPr>
          <p:spPr>
            <a:xfrm>
              <a:off x="12858115" y="32311764"/>
              <a:ext cx="1330814" cy="430887"/>
            </a:xfrm>
            <a:prstGeom prst="rect">
              <a:avLst/>
            </a:prstGeom>
          </p:spPr>
          <p:txBody>
            <a:bodyPr wrap="none">
              <a:spAutoFit/>
            </a:bodyPr>
            <a:lstStyle/>
            <a:p>
              <a:r>
                <a:rPr lang="en-US" sz="2200" dirty="0">
                  <a:solidFill>
                    <a:srgbClr val="FF0000"/>
                  </a:solidFill>
                </a:rPr>
                <a:t>“foothills”</a:t>
              </a:r>
            </a:p>
          </p:txBody>
        </p:sp>
        <p:sp>
          <p:nvSpPr>
            <p:cNvPr id="30" name="Rectangle 29">
              <a:extLst>
                <a:ext uri="{FF2B5EF4-FFF2-40B4-BE49-F238E27FC236}">
                  <a16:creationId xmlns:a16="http://schemas.microsoft.com/office/drawing/2014/main" id="{30BFCFF8-6248-4CF1-996B-E72344783D45}"/>
                </a:ext>
              </a:extLst>
            </p:cNvPr>
            <p:cNvSpPr/>
            <p:nvPr/>
          </p:nvSpPr>
          <p:spPr>
            <a:xfrm>
              <a:off x="14986565" y="32927613"/>
              <a:ext cx="1677062" cy="430887"/>
            </a:xfrm>
            <a:prstGeom prst="rect">
              <a:avLst/>
            </a:prstGeom>
          </p:spPr>
          <p:txBody>
            <a:bodyPr wrap="none">
              <a:spAutoFit/>
            </a:bodyPr>
            <a:lstStyle/>
            <a:p>
              <a:r>
                <a:rPr lang="en-US" sz="2200" dirty="0">
                  <a:solidFill>
                    <a:srgbClr val="FF0000"/>
                  </a:solidFill>
                </a:rPr>
                <a:t>“mountains”</a:t>
              </a:r>
            </a:p>
          </p:txBody>
        </p:sp>
        <p:sp>
          <p:nvSpPr>
            <p:cNvPr id="31" name="Rectangle 30">
              <a:extLst>
                <a:ext uri="{FF2B5EF4-FFF2-40B4-BE49-F238E27FC236}">
                  <a16:creationId xmlns:a16="http://schemas.microsoft.com/office/drawing/2014/main" id="{48219CCC-FFFA-4AA1-B31A-1CA1A2D70BA1}"/>
                </a:ext>
              </a:extLst>
            </p:cNvPr>
            <p:cNvSpPr/>
            <p:nvPr/>
          </p:nvSpPr>
          <p:spPr>
            <a:xfrm>
              <a:off x="17994689" y="32789101"/>
              <a:ext cx="1127232" cy="430887"/>
            </a:xfrm>
            <a:prstGeom prst="rect">
              <a:avLst/>
            </a:prstGeom>
          </p:spPr>
          <p:txBody>
            <a:bodyPr wrap="none">
              <a:spAutoFit/>
            </a:bodyPr>
            <a:lstStyle/>
            <a:p>
              <a:r>
                <a:rPr lang="en-US" sz="2200" dirty="0">
                  <a:solidFill>
                    <a:srgbClr val="FF0000"/>
                  </a:solidFill>
                </a:rPr>
                <a:t>“alpine”</a:t>
              </a:r>
            </a:p>
          </p:txBody>
        </p:sp>
      </p:grpSp>
    </p:spTree>
    <p:extLst>
      <p:ext uri="{BB962C8B-B14F-4D97-AF65-F5344CB8AC3E}">
        <p14:creationId xmlns:p14="http://schemas.microsoft.com/office/powerpoint/2010/main" val="14219874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20DD9E-4B2E-4CAF-904E-2C385416DD9B}"/>
              </a:ext>
            </a:extLst>
          </p:cNvPr>
          <p:cNvSpPr txBox="1"/>
          <p:nvPr/>
        </p:nvSpPr>
        <p:spPr>
          <a:xfrm>
            <a:off x="9525" y="-38784"/>
            <a:ext cx="8462573"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Accuracy / Uncertainty: Concepts (classes)</a:t>
            </a:r>
          </a:p>
        </p:txBody>
      </p:sp>
      <p:pic>
        <p:nvPicPr>
          <p:cNvPr id="5" name="Picture 4">
            <a:extLst>
              <a:ext uri="{FF2B5EF4-FFF2-40B4-BE49-F238E27FC236}">
                <a16:creationId xmlns:a16="http://schemas.microsoft.com/office/drawing/2014/main" id="{507E9848-6176-4CBF-9E5A-D30692F6F3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84792"/>
            <a:ext cx="9144000" cy="3488416"/>
          </a:xfrm>
          <a:prstGeom prst="rect">
            <a:avLst/>
          </a:prstGeom>
        </p:spPr>
      </p:pic>
      <p:sp>
        <p:nvSpPr>
          <p:cNvPr id="33" name="Rectangle 32">
            <a:extLst>
              <a:ext uri="{FF2B5EF4-FFF2-40B4-BE49-F238E27FC236}">
                <a16:creationId xmlns:a16="http://schemas.microsoft.com/office/drawing/2014/main" id="{3C692327-0508-46A0-8BE7-0598006398CE}"/>
              </a:ext>
            </a:extLst>
          </p:cNvPr>
          <p:cNvSpPr/>
          <p:nvPr/>
        </p:nvSpPr>
        <p:spPr>
          <a:xfrm>
            <a:off x="1013804" y="5723766"/>
            <a:ext cx="7271542" cy="369332"/>
          </a:xfrm>
          <a:prstGeom prst="rect">
            <a:avLst/>
          </a:prstGeom>
        </p:spPr>
        <p:txBody>
          <a:bodyPr wrap="none">
            <a:spAutoFit/>
          </a:bodyPr>
          <a:lstStyle/>
          <a:p>
            <a:r>
              <a:rPr lang="en-US" dirty="0">
                <a:solidFill>
                  <a:schemeClr val="bg1"/>
                </a:solidFill>
                <a:latin typeface="Candara" panose="020E0502030303020204" pitchFamily="34" charset="0"/>
              </a:rPr>
              <a:t>most future applications of statistical modeling (DSM) will be </a:t>
            </a:r>
            <a:r>
              <a:rPr lang="en-US" i="1" dirty="0">
                <a:solidFill>
                  <a:schemeClr val="bg1"/>
                </a:solidFill>
                <a:latin typeface="Candara" panose="020E0502030303020204" pitchFamily="34" charset="0"/>
              </a:rPr>
              <a:t>class-based</a:t>
            </a:r>
            <a:endParaRPr lang="en-US" i="1" dirty="0"/>
          </a:p>
        </p:txBody>
      </p:sp>
    </p:spTree>
    <p:extLst>
      <p:ext uri="{BB962C8B-B14F-4D97-AF65-F5344CB8AC3E}">
        <p14:creationId xmlns:p14="http://schemas.microsoft.com/office/powerpoint/2010/main" val="336210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7552067"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Uncertainty / Information / Confusion</a:t>
            </a:r>
          </a:p>
        </p:txBody>
      </p:sp>
      <p:pic>
        <p:nvPicPr>
          <p:cNvPr id="10242" name="Picture 2" descr="Probability distributions of predictions.">
            <a:extLst>
              <a:ext uri="{FF2B5EF4-FFF2-40B4-BE49-F238E27FC236}">
                <a16:creationId xmlns:a16="http://schemas.microsoft.com/office/drawing/2014/main" id="{00D1A4AB-AA6A-406E-8DD2-DA8A34AD6D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4375"/>
            <a:ext cx="9144000" cy="3657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DDF1602-9251-4527-A0EF-38A4C4DB50EE}"/>
              </a:ext>
            </a:extLst>
          </p:cNvPr>
          <p:cNvSpPr/>
          <p:nvPr/>
        </p:nvSpPr>
        <p:spPr>
          <a:xfrm>
            <a:off x="152399" y="4478803"/>
            <a:ext cx="8791575" cy="2031325"/>
          </a:xfrm>
          <a:prstGeom prst="rect">
            <a:avLst/>
          </a:prstGeom>
        </p:spPr>
        <p:txBody>
          <a:bodyPr wrap="square">
            <a:spAutoFit/>
          </a:bodyPr>
          <a:lstStyle/>
          <a:p>
            <a:pPr>
              <a:buFont typeface="Arial" panose="020B0604020202020204" pitchFamily="34" charset="0"/>
              <a:buChar char="•"/>
            </a:pPr>
            <a:r>
              <a:rPr lang="en-US" dirty="0">
                <a:solidFill>
                  <a:schemeClr val="bg1"/>
                </a:solidFill>
                <a:latin typeface="Candara" panose="020E0502030303020204" pitchFamily="34" charset="0"/>
              </a:rPr>
              <a:t>"Case 1": classes </a:t>
            </a:r>
            <a:r>
              <a:rPr lang="en-US" b="1" dirty="0">
                <a:solidFill>
                  <a:schemeClr val="bg1"/>
                </a:solidFill>
                <a:latin typeface="Candara" panose="020E0502030303020204" pitchFamily="34" charset="0"/>
              </a:rPr>
              <a:t>D</a:t>
            </a:r>
            <a:r>
              <a:rPr lang="en-US" dirty="0">
                <a:solidFill>
                  <a:schemeClr val="bg1"/>
                </a:solidFill>
                <a:latin typeface="Candara" panose="020E0502030303020204" pitchFamily="34" charset="0"/>
              </a:rPr>
              <a:t> and </a:t>
            </a:r>
            <a:r>
              <a:rPr lang="en-US" b="1" dirty="0">
                <a:solidFill>
                  <a:schemeClr val="bg1"/>
                </a:solidFill>
                <a:latin typeface="Candara" panose="020E0502030303020204" pitchFamily="34" charset="0"/>
              </a:rPr>
              <a:t>E</a:t>
            </a:r>
            <a:r>
              <a:rPr lang="en-US" dirty="0">
                <a:solidFill>
                  <a:schemeClr val="bg1"/>
                </a:solidFill>
                <a:latin typeface="Candara" panose="020E0502030303020204" pitchFamily="34" charset="0"/>
              </a:rPr>
              <a:t> are nearly tied for the most likely class, but their respective probabilities are generally &lt; 0.5</a:t>
            </a:r>
            <a:br>
              <a:rPr lang="en-US" dirty="0">
                <a:solidFill>
                  <a:schemeClr val="bg1"/>
                </a:solidFill>
                <a:latin typeface="Candara" panose="020E0502030303020204" pitchFamily="34" charset="0"/>
              </a:rPr>
            </a:br>
            <a:endParaRPr lang="en-US" dirty="0">
              <a:solidFill>
                <a:schemeClr val="bg1"/>
              </a:solidFill>
              <a:latin typeface="Candara" panose="020E0502030303020204" pitchFamily="34" charset="0"/>
            </a:endParaRPr>
          </a:p>
          <a:p>
            <a:pPr>
              <a:buFont typeface="Arial" panose="020B0604020202020204" pitchFamily="34" charset="0"/>
              <a:buChar char="•"/>
            </a:pPr>
            <a:r>
              <a:rPr lang="en-US" dirty="0">
                <a:solidFill>
                  <a:schemeClr val="bg1"/>
                </a:solidFill>
                <a:latin typeface="Candara" panose="020E0502030303020204" pitchFamily="34" charset="0"/>
              </a:rPr>
              <a:t>"Case 2": class </a:t>
            </a:r>
            <a:r>
              <a:rPr lang="en-US" b="1" dirty="0">
                <a:solidFill>
                  <a:schemeClr val="bg1"/>
                </a:solidFill>
                <a:latin typeface="Candara" panose="020E0502030303020204" pitchFamily="34" charset="0"/>
              </a:rPr>
              <a:t>E</a:t>
            </a:r>
            <a:r>
              <a:rPr lang="en-US" dirty="0">
                <a:solidFill>
                  <a:schemeClr val="bg1"/>
                </a:solidFill>
                <a:latin typeface="Candara" panose="020E0502030303020204" pitchFamily="34" charset="0"/>
              </a:rPr>
              <a:t> is almost always the most likely class, but classes </a:t>
            </a:r>
            <a:r>
              <a:rPr lang="en-US" b="1" dirty="0">
                <a:solidFill>
                  <a:schemeClr val="bg1"/>
                </a:solidFill>
                <a:latin typeface="Candara" panose="020E0502030303020204" pitchFamily="34" charset="0"/>
              </a:rPr>
              <a:t>B</a:t>
            </a:r>
            <a:r>
              <a:rPr lang="en-US" dirty="0">
                <a:solidFill>
                  <a:schemeClr val="bg1"/>
                </a:solidFill>
                <a:latin typeface="Candara" panose="020E0502030303020204" pitchFamily="34" charset="0"/>
              </a:rPr>
              <a:t>, </a:t>
            </a:r>
            <a:r>
              <a:rPr lang="en-US" b="1" dirty="0">
                <a:solidFill>
                  <a:schemeClr val="bg1"/>
                </a:solidFill>
                <a:latin typeface="Candara" panose="020E0502030303020204" pitchFamily="34" charset="0"/>
              </a:rPr>
              <a:t>C</a:t>
            </a:r>
            <a:r>
              <a:rPr lang="en-US" dirty="0">
                <a:solidFill>
                  <a:schemeClr val="bg1"/>
                </a:solidFill>
                <a:latin typeface="Candara" panose="020E0502030303020204" pitchFamily="34" charset="0"/>
              </a:rPr>
              <a:t>, and </a:t>
            </a:r>
            <a:r>
              <a:rPr lang="en-US" b="1" dirty="0">
                <a:solidFill>
                  <a:schemeClr val="bg1"/>
                </a:solidFill>
                <a:latin typeface="Candara" panose="020E0502030303020204" pitchFamily="34" charset="0"/>
              </a:rPr>
              <a:t>D</a:t>
            </a:r>
            <a:r>
              <a:rPr lang="en-US" dirty="0">
                <a:solidFill>
                  <a:schemeClr val="bg1"/>
                </a:solidFill>
                <a:latin typeface="Candara" panose="020E0502030303020204" pitchFamily="34" charset="0"/>
              </a:rPr>
              <a:t> are tied for second place</a:t>
            </a:r>
            <a:br>
              <a:rPr lang="en-US" dirty="0">
                <a:solidFill>
                  <a:schemeClr val="bg1"/>
                </a:solidFill>
                <a:latin typeface="Candara" panose="020E0502030303020204" pitchFamily="34" charset="0"/>
              </a:rPr>
            </a:br>
            <a:endParaRPr lang="en-US" dirty="0">
              <a:solidFill>
                <a:schemeClr val="bg1"/>
              </a:solidFill>
              <a:latin typeface="Candara" panose="020E0502030303020204" pitchFamily="34" charset="0"/>
            </a:endParaRPr>
          </a:p>
          <a:p>
            <a:pPr>
              <a:buFont typeface="Arial" panose="020B0604020202020204" pitchFamily="34" charset="0"/>
              <a:buChar char="•"/>
            </a:pPr>
            <a:r>
              <a:rPr lang="en-US" dirty="0">
                <a:solidFill>
                  <a:schemeClr val="bg1"/>
                </a:solidFill>
                <a:latin typeface="Candara" panose="020E0502030303020204" pitchFamily="34" charset="0"/>
              </a:rPr>
              <a:t>"Case 3": class </a:t>
            </a:r>
            <a:r>
              <a:rPr lang="en-US" b="1" dirty="0">
                <a:solidFill>
                  <a:schemeClr val="bg1"/>
                </a:solidFill>
                <a:latin typeface="Candara" panose="020E0502030303020204" pitchFamily="34" charset="0"/>
              </a:rPr>
              <a:t>E</a:t>
            </a:r>
            <a:r>
              <a:rPr lang="en-US" dirty="0">
                <a:solidFill>
                  <a:schemeClr val="bg1"/>
                </a:solidFill>
                <a:latin typeface="Candara" panose="020E0502030303020204" pitchFamily="34" charset="0"/>
              </a:rPr>
              <a:t> is always the most likely class, all other classes have probabilities &lt; 0.2</a:t>
            </a:r>
            <a:endParaRPr lang="en-US" b="0" i="0" dirty="0">
              <a:solidFill>
                <a:schemeClr val="bg1"/>
              </a:solidFill>
              <a:effectLst/>
              <a:latin typeface="Candara" panose="020E0502030303020204" pitchFamily="34" charset="0"/>
            </a:endParaRPr>
          </a:p>
        </p:txBody>
      </p:sp>
    </p:spTree>
    <p:extLst>
      <p:ext uri="{BB962C8B-B14F-4D97-AF65-F5344CB8AC3E}">
        <p14:creationId xmlns:p14="http://schemas.microsoft.com/office/powerpoint/2010/main" val="4013662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7552067"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Uncertainty / Information / Confusion</a:t>
            </a:r>
          </a:p>
        </p:txBody>
      </p:sp>
      <p:pic>
        <p:nvPicPr>
          <p:cNvPr id="10242" name="Picture 2" descr="Probability distributions of predictions.">
            <a:extLst>
              <a:ext uri="{FF2B5EF4-FFF2-40B4-BE49-F238E27FC236}">
                <a16:creationId xmlns:a16="http://schemas.microsoft.com/office/drawing/2014/main" id="{00D1A4AB-AA6A-406E-8DD2-DA8A34AD6D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4375"/>
            <a:ext cx="9144000" cy="3657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DDF1602-9251-4527-A0EF-38A4C4DB50EE}"/>
              </a:ext>
            </a:extLst>
          </p:cNvPr>
          <p:cNvSpPr/>
          <p:nvPr/>
        </p:nvSpPr>
        <p:spPr>
          <a:xfrm>
            <a:off x="152399" y="4478803"/>
            <a:ext cx="8791575" cy="2308324"/>
          </a:xfrm>
          <a:prstGeom prst="rect">
            <a:avLst/>
          </a:prstGeom>
        </p:spPr>
        <p:txBody>
          <a:bodyPr wrap="square">
            <a:spAutoFit/>
          </a:bodyPr>
          <a:lstStyle/>
          <a:p>
            <a:pPr>
              <a:buFont typeface="Arial" panose="020B0604020202020204" pitchFamily="34" charset="0"/>
              <a:buChar char="•"/>
            </a:pPr>
            <a:r>
              <a:rPr lang="en-US" dirty="0">
                <a:solidFill>
                  <a:schemeClr val="bg1"/>
                </a:solidFill>
                <a:latin typeface="Candara" panose="020E0502030303020204" pitchFamily="34" charset="0"/>
              </a:rPr>
              <a:t>"Case 1": predictions for soil classes represent a hillslope complex that isn't quite disentangled by the model</a:t>
            </a:r>
            <a:br>
              <a:rPr lang="en-US" dirty="0">
                <a:solidFill>
                  <a:schemeClr val="bg1"/>
                </a:solidFill>
                <a:latin typeface="Candara" panose="020E0502030303020204" pitchFamily="34" charset="0"/>
              </a:rPr>
            </a:br>
            <a:endParaRPr lang="en-US" dirty="0">
              <a:solidFill>
                <a:schemeClr val="bg1"/>
              </a:solidFill>
              <a:latin typeface="Candara" panose="020E0502030303020204" pitchFamily="34" charset="0"/>
            </a:endParaRPr>
          </a:p>
          <a:p>
            <a:pPr>
              <a:buFont typeface="Arial" panose="020B0604020202020204" pitchFamily="34" charset="0"/>
              <a:buChar char="•"/>
            </a:pPr>
            <a:r>
              <a:rPr lang="en-US" dirty="0">
                <a:solidFill>
                  <a:schemeClr val="bg1"/>
                </a:solidFill>
                <a:latin typeface="Candara" panose="020E0502030303020204" pitchFamily="34" charset="0"/>
              </a:rPr>
              <a:t>"Case 2": predictions for soil classes represent limited success in partitioning between a single water shedding (</a:t>
            </a:r>
            <a:r>
              <a:rPr lang="en-US" b="1" dirty="0">
                <a:solidFill>
                  <a:schemeClr val="bg1"/>
                </a:solidFill>
                <a:latin typeface="Candara" panose="020E0502030303020204" pitchFamily="34" charset="0"/>
              </a:rPr>
              <a:t>E</a:t>
            </a:r>
            <a:r>
              <a:rPr lang="en-US" dirty="0">
                <a:solidFill>
                  <a:schemeClr val="bg1"/>
                </a:solidFill>
                <a:latin typeface="Candara" panose="020E0502030303020204" pitchFamily="34" charset="0"/>
              </a:rPr>
              <a:t>) vs. multiple water collecting positions (</a:t>
            </a:r>
            <a:r>
              <a:rPr lang="en-US" b="1" dirty="0">
                <a:solidFill>
                  <a:schemeClr val="bg1"/>
                </a:solidFill>
                <a:latin typeface="Candara" panose="020E0502030303020204" pitchFamily="34" charset="0"/>
              </a:rPr>
              <a:t>A-D</a:t>
            </a:r>
            <a:r>
              <a:rPr lang="en-US" dirty="0">
                <a:solidFill>
                  <a:schemeClr val="bg1"/>
                </a:solidFill>
                <a:latin typeface="Candara" panose="020E0502030303020204" pitchFamily="34" charset="0"/>
              </a:rPr>
              <a:t>)</a:t>
            </a:r>
            <a:br>
              <a:rPr lang="en-US" dirty="0">
                <a:solidFill>
                  <a:schemeClr val="bg1"/>
                </a:solidFill>
                <a:latin typeface="Candara" panose="020E0502030303020204" pitchFamily="34" charset="0"/>
              </a:rPr>
            </a:br>
            <a:endParaRPr lang="en-US" dirty="0">
              <a:solidFill>
                <a:schemeClr val="bg1"/>
              </a:solidFill>
              <a:latin typeface="Candara" panose="020E0502030303020204" pitchFamily="34" charset="0"/>
            </a:endParaRPr>
          </a:p>
          <a:p>
            <a:pPr>
              <a:buFont typeface="Arial" panose="020B0604020202020204" pitchFamily="34" charset="0"/>
              <a:buChar char="•"/>
            </a:pPr>
            <a:r>
              <a:rPr lang="en-US" dirty="0">
                <a:solidFill>
                  <a:schemeClr val="bg1"/>
                </a:solidFill>
                <a:latin typeface="Candara" panose="020E0502030303020204" pitchFamily="34" charset="0"/>
              </a:rPr>
              <a:t>"Case 3": predictions for soil classes represent a successful partitioning between Holocene age deposits (</a:t>
            </a:r>
            <a:r>
              <a:rPr lang="en-US" b="1" dirty="0">
                <a:solidFill>
                  <a:schemeClr val="bg1"/>
                </a:solidFill>
                <a:latin typeface="Candara" panose="020E0502030303020204" pitchFamily="34" charset="0"/>
              </a:rPr>
              <a:t>E</a:t>
            </a:r>
            <a:r>
              <a:rPr lang="en-US" dirty="0">
                <a:solidFill>
                  <a:schemeClr val="bg1"/>
                </a:solidFill>
                <a:latin typeface="Candara" panose="020E0502030303020204" pitchFamily="34" charset="0"/>
              </a:rPr>
              <a:t>) vs. older alluvial terraces (</a:t>
            </a:r>
            <a:r>
              <a:rPr lang="en-US" b="1" dirty="0">
                <a:solidFill>
                  <a:schemeClr val="bg1"/>
                </a:solidFill>
                <a:latin typeface="Candara" panose="020E0502030303020204" pitchFamily="34" charset="0"/>
              </a:rPr>
              <a:t>A-D</a:t>
            </a:r>
            <a:r>
              <a:rPr lang="en-US" dirty="0">
                <a:solidFill>
                  <a:schemeClr val="bg1"/>
                </a:solidFill>
                <a:latin typeface="Candara" panose="020E0502030303020204" pitchFamily="34" charset="0"/>
              </a:rPr>
              <a:t>)</a:t>
            </a:r>
            <a:endParaRPr lang="en-US" b="0" i="0" dirty="0">
              <a:solidFill>
                <a:schemeClr val="bg1"/>
              </a:solidFill>
              <a:effectLst/>
              <a:latin typeface="Candara" panose="020E0502030303020204" pitchFamily="34" charset="0"/>
            </a:endParaRPr>
          </a:p>
        </p:txBody>
      </p:sp>
    </p:spTree>
    <p:extLst>
      <p:ext uri="{BB962C8B-B14F-4D97-AF65-F5344CB8AC3E}">
        <p14:creationId xmlns:p14="http://schemas.microsoft.com/office/powerpoint/2010/main" val="32602145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7552067"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Uncertainty / Information / Confusion</a:t>
            </a:r>
          </a:p>
        </p:txBody>
      </p:sp>
      <p:pic>
        <p:nvPicPr>
          <p:cNvPr id="7170" name="Picture 2" descr="Theoretical limits on entropy and CI values as a function of equal-class probability. Essentially the lower limit on *certainty* given an equally-probably guess.">
            <a:extLst>
              <a:ext uri="{FF2B5EF4-FFF2-40B4-BE49-F238E27FC236}">
                <a16:creationId xmlns:a16="http://schemas.microsoft.com/office/drawing/2014/main" id="{7FD55FC3-3786-495B-9D9F-C2972D6B0A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636" y="1432360"/>
            <a:ext cx="8312728" cy="474951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A0F82D33-7B75-4054-956B-B78518EEF823}"/>
                  </a:ext>
                </a:extLst>
              </p:cNvPr>
              <p:cNvSpPr txBox="1"/>
              <p:nvPr/>
            </p:nvSpPr>
            <p:spPr>
              <a:xfrm>
                <a:off x="1331720" y="2290392"/>
                <a:ext cx="2830518" cy="9241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𝐻</m:t>
                      </m:r>
                      <m:r>
                        <a:rPr lang="en-US" sz="2200" b="0" i="1" smtClean="0">
                          <a:latin typeface="Cambria Math" panose="02040503050406030204" pitchFamily="18" charset="0"/>
                        </a:rPr>
                        <m:t>=−</m:t>
                      </m:r>
                      <m:nary>
                        <m:naryPr>
                          <m:chr m:val="∑"/>
                          <m:ctrlPr>
                            <a:rPr lang="en-US" sz="2200" b="0" i="1" smtClean="0">
                              <a:latin typeface="Cambria Math" panose="02040503050406030204" pitchFamily="18" charset="0"/>
                            </a:rPr>
                          </m:ctrlPr>
                        </m:naryPr>
                        <m:sub>
                          <m:r>
                            <m:rPr>
                              <m:brk m:alnAt="23"/>
                            </m:rPr>
                            <a:rPr lang="en-US" sz="2200" b="0" i="1" smtClean="0">
                              <a:latin typeface="Cambria Math" panose="02040503050406030204" pitchFamily="18" charset="0"/>
                            </a:rPr>
                            <m:t>𝑖</m:t>
                          </m:r>
                          <m:r>
                            <a:rPr lang="en-US" sz="2200" b="0" i="1" smtClean="0">
                              <a:latin typeface="Cambria Math" panose="02040503050406030204" pitchFamily="18" charset="0"/>
                            </a:rPr>
                            <m:t>=1</m:t>
                          </m:r>
                        </m:sub>
                        <m:sup>
                          <m:r>
                            <a:rPr lang="en-US" sz="2200" b="0" i="1" smtClean="0">
                              <a:latin typeface="Cambria Math" panose="02040503050406030204" pitchFamily="18" charset="0"/>
                            </a:rPr>
                            <m:t>𝑛</m:t>
                          </m:r>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𝑙𝑜𝑔</m:t>
                              </m:r>
                            </m:e>
                            <m:sub>
                              <m:r>
                                <a:rPr lang="en-US" sz="2200" b="0" i="1" smtClean="0">
                                  <a:latin typeface="Cambria Math" panose="02040503050406030204" pitchFamily="18" charset="0"/>
                                </a:rPr>
                                <m:t>2</m:t>
                              </m:r>
                            </m:sub>
                          </m:sSub>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e>
                          </m:d>
                        </m:e>
                      </m:nary>
                    </m:oMath>
                  </m:oMathPara>
                </a14:m>
                <a:endParaRPr lang="en-US" sz="2200" dirty="0"/>
              </a:p>
            </p:txBody>
          </p:sp>
        </mc:Choice>
        <mc:Fallback>
          <p:sp>
            <p:nvSpPr>
              <p:cNvPr id="3" name="TextBox 2">
                <a:extLst>
                  <a:ext uri="{FF2B5EF4-FFF2-40B4-BE49-F238E27FC236}">
                    <a16:creationId xmlns:a16="http://schemas.microsoft.com/office/drawing/2014/main" id="{A0F82D33-7B75-4054-956B-B78518EEF823}"/>
                  </a:ext>
                </a:extLst>
              </p:cNvPr>
              <p:cNvSpPr txBox="1">
                <a:spLocks noRot="1" noChangeAspect="1" noMove="1" noResize="1" noEditPoints="1" noAdjustHandles="1" noChangeArrowheads="1" noChangeShapeType="1" noTextEdit="1"/>
              </p:cNvSpPr>
              <p:nvPr/>
            </p:nvSpPr>
            <p:spPr>
              <a:xfrm>
                <a:off x="1331720" y="2290392"/>
                <a:ext cx="2830518" cy="92416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FF8BD252-EA54-49F5-A039-E4EF2A070D34}"/>
                  </a:ext>
                </a:extLst>
              </p:cNvPr>
              <p:cNvSpPr txBox="1"/>
              <p:nvPr/>
            </p:nvSpPr>
            <p:spPr>
              <a:xfrm>
                <a:off x="4572000" y="4456132"/>
                <a:ext cx="351724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𝐶𝐼</m:t>
                      </m:r>
                      <m:r>
                        <a:rPr lang="en-US" sz="2200" b="0" i="1" smtClean="0">
                          <a:latin typeface="Cambria Math" panose="02040503050406030204" pitchFamily="18" charset="0"/>
                        </a:rPr>
                        <m:t>= </m:t>
                      </m:r>
                      <m:d>
                        <m:dPr>
                          <m:begChr m:val="["/>
                          <m:endChr m:val="]"/>
                          <m:ctrlPr>
                            <a:rPr lang="en-US" sz="2200" b="0" i="1" smtClean="0">
                              <a:latin typeface="Cambria Math" panose="02040503050406030204" pitchFamily="18" charset="0"/>
                            </a:rPr>
                          </m:ctrlPr>
                        </m:dPr>
                        <m:e>
                          <m:r>
                            <a:rPr lang="en-US" sz="2200" b="0" i="1" smtClean="0">
                              <a:latin typeface="Cambria Math" panose="02040503050406030204" pitchFamily="18" charset="0"/>
                            </a:rPr>
                            <m:t>1−</m:t>
                          </m:r>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𝑚𝑎𝑥</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𝑚𝑎𝑥</m:t>
                                  </m:r>
                                  <m:r>
                                    <a:rPr lang="en-US" sz="2200" b="0" i="1" smtClean="0">
                                      <a:latin typeface="Cambria Math" panose="02040503050406030204" pitchFamily="18" charset="0"/>
                                    </a:rPr>
                                    <m:t>−1</m:t>
                                  </m:r>
                                </m:sub>
                              </m:sSub>
                            </m:e>
                          </m:d>
                        </m:e>
                      </m:d>
                    </m:oMath>
                  </m:oMathPara>
                </a14:m>
                <a:endParaRPr lang="en-US" sz="2200" dirty="0"/>
              </a:p>
            </p:txBody>
          </p:sp>
        </mc:Choice>
        <mc:Fallback>
          <p:sp>
            <p:nvSpPr>
              <p:cNvPr id="5" name="TextBox 4">
                <a:extLst>
                  <a:ext uri="{FF2B5EF4-FFF2-40B4-BE49-F238E27FC236}">
                    <a16:creationId xmlns:a16="http://schemas.microsoft.com/office/drawing/2014/main" id="{FF8BD252-EA54-49F5-A039-E4EF2A070D34}"/>
                  </a:ext>
                </a:extLst>
              </p:cNvPr>
              <p:cNvSpPr txBox="1">
                <a:spLocks noRot="1" noChangeAspect="1" noMove="1" noResize="1" noEditPoints="1" noAdjustHandles="1" noChangeArrowheads="1" noChangeShapeType="1" noTextEdit="1"/>
              </p:cNvSpPr>
              <p:nvPr/>
            </p:nvSpPr>
            <p:spPr>
              <a:xfrm>
                <a:off x="4572000" y="4456132"/>
                <a:ext cx="3517245" cy="338554"/>
              </a:xfrm>
              <a:prstGeom prst="rect">
                <a:avLst/>
              </a:prstGeom>
              <a:blipFill>
                <a:blip r:embed="rId5"/>
                <a:stretch>
                  <a:fillRect l="-1386" b="-23214"/>
                </a:stretch>
              </a:blipFill>
            </p:spPr>
            <p:txBody>
              <a:bodyPr/>
              <a:lstStyle/>
              <a:p>
                <a:r>
                  <a:rPr lang="en-US">
                    <a:noFill/>
                  </a:rPr>
                  <a:t> </a:t>
                </a:r>
              </a:p>
            </p:txBody>
          </p:sp>
        </mc:Fallback>
      </mc:AlternateContent>
    </p:spTree>
    <p:extLst>
      <p:ext uri="{BB962C8B-B14F-4D97-AF65-F5344CB8AC3E}">
        <p14:creationId xmlns:p14="http://schemas.microsoft.com/office/powerpoint/2010/main" val="1159089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7552067"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Uncertainty / Information / Confusion</a:t>
            </a:r>
          </a:p>
        </p:txBody>
      </p:sp>
      <p:pic>
        <p:nvPicPr>
          <p:cNvPr id="11266" name="Picture 2">
            <a:extLst>
              <a:ext uri="{FF2B5EF4-FFF2-40B4-BE49-F238E27FC236}">
                <a16:creationId xmlns:a16="http://schemas.microsoft.com/office/drawing/2014/main" id="{84294A04-A083-4F27-B6D3-5FB7957CC0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8116" y="776091"/>
            <a:ext cx="5667768" cy="5667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72930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4F7AF02-97E2-4C34-A6BC-ADE93CE4F163}"/>
              </a:ext>
            </a:extLst>
          </p:cNvPr>
          <p:cNvSpPr txBox="1"/>
          <p:nvPr/>
        </p:nvSpPr>
        <p:spPr>
          <a:xfrm>
            <a:off x="9525" y="-38784"/>
            <a:ext cx="7552067"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Uncertainty / Information / Confusion</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A0F82D33-7B75-4054-956B-B78518EEF823}"/>
                  </a:ext>
                </a:extLst>
              </p:cNvPr>
              <p:cNvSpPr txBox="1"/>
              <p:nvPr/>
            </p:nvSpPr>
            <p:spPr>
              <a:xfrm>
                <a:off x="1331720" y="2290392"/>
                <a:ext cx="2830518" cy="9241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𝐻</m:t>
                      </m:r>
                      <m:r>
                        <a:rPr lang="en-US" sz="2200" b="0" i="1" smtClean="0">
                          <a:latin typeface="Cambria Math" panose="02040503050406030204" pitchFamily="18" charset="0"/>
                        </a:rPr>
                        <m:t>=−</m:t>
                      </m:r>
                      <m:nary>
                        <m:naryPr>
                          <m:chr m:val="∑"/>
                          <m:ctrlPr>
                            <a:rPr lang="en-US" sz="2200" b="0" i="1" smtClean="0">
                              <a:latin typeface="Cambria Math" panose="02040503050406030204" pitchFamily="18" charset="0"/>
                            </a:rPr>
                          </m:ctrlPr>
                        </m:naryPr>
                        <m:sub>
                          <m:r>
                            <m:rPr>
                              <m:brk m:alnAt="23"/>
                            </m:rPr>
                            <a:rPr lang="en-US" sz="2200" b="0" i="1" smtClean="0">
                              <a:latin typeface="Cambria Math" panose="02040503050406030204" pitchFamily="18" charset="0"/>
                            </a:rPr>
                            <m:t>𝑖</m:t>
                          </m:r>
                          <m:r>
                            <a:rPr lang="en-US" sz="2200" b="0" i="1" smtClean="0">
                              <a:latin typeface="Cambria Math" panose="02040503050406030204" pitchFamily="18" charset="0"/>
                            </a:rPr>
                            <m:t>=1</m:t>
                          </m:r>
                        </m:sub>
                        <m:sup>
                          <m:r>
                            <a:rPr lang="en-US" sz="2200" b="0" i="1" smtClean="0">
                              <a:latin typeface="Cambria Math" panose="02040503050406030204" pitchFamily="18" charset="0"/>
                            </a:rPr>
                            <m:t>𝑛</m:t>
                          </m:r>
                        </m:sup>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𝑙𝑜𝑔</m:t>
                              </m:r>
                            </m:e>
                            <m:sub>
                              <m:r>
                                <a:rPr lang="en-US" sz="2200" b="0" i="1" smtClean="0">
                                  <a:latin typeface="Cambria Math" panose="02040503050406030204" pitchFamily="18" charset="0"/>
                                </a:rPr>
                                <m:t>2</m:t>
                              </m:r>
                            </m:sub>
                          </m:sSub>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𝑖</m:t>
                                  </m:r>
                                </m:sub>
                              </m:sSub>
                            </m:e>
                          </m:d>
                        </m:e>
                      </m:nary>
                    </m:oMath>
                  </m:oMathPara>
                </a14:m>
                <a:endParaRPr lang="en-US" sz="2200" dirty="0"/>
              </a:p>
            </p:txBody>
          </p:sp>
        </mc:Choice>
        <mc:Fallback>
          <p:sp>
            <p:nvSpPr>
              <p:cNvPr id="3" name="TextBox 2">
                <a:extLst>
                  <a:ext uri="{FF2B5EF4-FFF2-40B4-BE49-F238E27FC236}">
                    <a16:creationId xmlns:a16="http://schemas.microsoft.com/office/drawing/2014/main" id="{A0F82D33-7B75-4054-956B-B78518EEF823}"/>
                  </a:ext>
                </a:extLst>
              </p:cNvPr>
              <p:cNvSpPr txBox="1">
                <a:spLocks noRot="1" noChangeAspect="1" noMove="1" noResize="1" noEditPoints="1" noAdjustHandles="1" noChangeArrowheads="1" noChangeShapeType="1" noTextEdit="1"/>
              </p:cNvSpPr>
              <p:nvPr/>
            </p:nvSpPr>
            <p:spPr>
              <a:xfrm>
                <a:off x="1331720" y="2290392"/>
                <a:ext cx="2830518" cy="92416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FF8BD252-EA54-49F5-A039-E4EF2A070D34}"/>
                  </a:ext>
                </a:extLst>
              </p:cNvPr>
              <p:cNvSpPr txBox="1"/>
              <p:nvPr/>
            </p:nvSpPr>
            <p:spPr>
              <a:xfrm>
                <a:off x="4572000" y="4456132"/>
                <a:ext cx="3517245" cy="338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rPr>
                        <m:t>𝐶𝐼</m:t>
                      </m:r>
                      <m:r>
                        <a:rPr lang="en-US" sz="2200" b="0" i="1" smtClean="0">
                          <a:latin typeface="Cambria Math" panose="02040503050406030204" pitchFamily="18" charset="0"/>
                        </a:rPr>
                        <m:t>= </m:t>
                      </m:r>
                      <m:d>
                        <m:dPr>
                          <m:begChr m:val="["/>
                          <m:endChr m:val="]"/>
                          <m:ctrlPr>
                            <a:rPr lang="en-US" sz="2200" b="0" i="1" smtClean="0">
                              <a:latin typeface="Cambria Math" panose="02040503050406030204" pitchFamily="18" charset="0"/>
                            </a:rPr>
                          </m:ctrlPr>
                        </m:dPr>
                        <m:e>
                          <m:r>
                            <a:rPr lang="en-US" sz="2200" b="0" i="1" smtClean="0">
                              <a:latin typeface="Cambria Math" panose="02040503050406030204" pitchFamily="18" charset="0"/>
                            </a:rPr>
                            <m:t>1−</m:t>
                          </m:r>
                          <m:d>
                            <m:dPr>
                              <m:ctrlPr>
                                <a:rPr lang="en-US" sz="2200" b="0" i="1" smtClean="0">
                                  <a:latin typeface="Cambria Math" panose="02040503050406030204" pitchFamily="18" charset="0"/>
                                </a:rPr>
                              </m:ctrlPr>
                            </m:dPr>
                            <m:e>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𝑚𝑎𝑥</m:t>
                                  </m:r>
                                </m:sub>
                              </m:sSub>
                              <m:r>
                                <a:rPr lang="en-US" sz="2200" b="0" i="1" smtClean="0">
                                  <a:latin typeface="Cambria Math" panose="02040503050406030204" pitchFamily="18" charset="0"/>
                                </a:rPr>
                                <m:t>−</m:t>
                              </m:r>
                              <m:sSub>
                                <m:sSubPr>
                                  <m:ctrlPr>
                                    <a:rPr lang="en-US" sz="2200" b="0" i="1" smtClean="0">
                                      <a:latin typeface="Cambria Math" panose="02040503050406030204" pitchFamily="18" charset="0"/>
                                    </a:rPr>
                                  </m:ctrlPr>
                                </m:sSubPr>
                                <m:e>
                                  <m:r>
                                    <a:rPr lang="en-US" sz="2200" b="0" i="1" smtClean="0">
                                      <a:latin typeface="Cambria Math" panose="02040503050406030204" pitchFamily="18" charset="0"/>
                                    </a:rPr>
                                    <m:t>𝑝</m:t>
                                  </m:r>
                                </m:e>
                                <m:sub>
                                  <m:r>
                                    <a:rPr lang="en-US" sz="2200" b="0" i="1" smtClean="0">
                                      <a:latin typeface="Cambria Math" panose="02040503050406030204" pitchFamily="18" charset="0"/>
                                    </a:rPr>
                                    <m:t>𝑚𝑎𝑥</m:t>
                                  </m:r>
                                  <m:r>
                                    <a:rPr lang="en-US" sz="2200" b="0" i="1" smtClean="0">
                                      <a:latin typeface="Cambria Math" panose="02040503050406030204" pitchFamily="18" charset="0"/>
                                    </a:rPr>
                                    <m:t>−1</m:t>
                                  </m:r>
                                </m:sub>
                              </m:sSub>
                            </m:e>
                          </m:d>
                        </m:e>
                      </m:d>
                    </m:oMath>
                  </m:oMathPara>
                </a14:m>
                <a:endParaRPr lang="en-US" sz="2200" dirty="0"/>
              </a:p>
            </p:txBody>
          </p:sp>
        </mc:Choice>
        <mc:Fallback>
          <p:sp>
            <p:nvSpPr>
              <p:cNvPr id="5" name="TextBox 4">
                <a:extLst>
                  <a:ext uri="{FF2B5EF4-FFF2-40B4-BE49-F238E27FC236}">
                    <a16:creationId xmlns:a16="http://schemas.microsoft.com/office/drawing/2014/main" id="{FF8BD252-EA54-49F5-A039-E4EF2A070D34}"/>
                  </a:ext>
                </a:extLst>
              </p:cNvPr>
              <p:cNvSpPr txBox="1">
                <a:spLocks noRot="1" noChangeAspect="1" noMove="1" noResize="1" noEditPoints="1" noAdjustHandles="1" noChangeArrowheads="1" noChangeShapeType="1" noTextEdit="1"/>
              </p:cNvSpPr>
              <p:nvPr/>
            </p:nvSpPr>
            <p:spPr>
              <a:xfrm>
                <a:off x="4572000" y="4456132"/>
                <a:ext cx="3517245" cy="338554"/>
              </a:xfrm>
              <a:prstGeom prst="rect">
                <a:avLst/>
              </a:prstGeom>
              <a:blipFill>
                <a:blip r:embed="rId4"/>
                <a:stretch>
                  <a:fillRect l="-1386" b="-23214"/>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46B1E10E-5AF8-43A9-AE43-16FDE1D2AE33}"/>
              </a:ext>
            </a:extLst>
          </p:cNvPr>
          <p:cNvPicPr>
            <a:picLocks noChangeAspect="1"/>
          </p:cNvPicPr>
          <p:nvPr/>
        </p:nvPicPr>
        <p:blipFill>
          <a:blip r:embed="rId5"/>
          <a:stretch>
            <a:fillRect/>
          </a:stretch>
        </p:blipFill>
        <p:spPr>
          <a:xfrm>
            <a:off x="134397" y="752476"/>
            <a:ext cx="8875206" cy="5732682"/>
          </a:xfrm>
          <a:prstGeom prst="rect">
            <a:avLst/>
          </a:prstGeom>
        </p:spPr>
      </p:pic>
    </p:spTree>
    <p:extLst>
      <p:ext uri="{BB962C8B-B14F-4D97-AF65-F5344CB8AC3E}">
        <p14:creationId xmlns:p14="http://schemas.microsoft.com/office/powerpoint/2010/main" val="3712100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75FC7D-62AD-4F9B-B9E7-954711CB85F8}"/>
              </a:ext>
            </a:extLst>
          </p:cNvPr>
          <p:cNvPicPr>
            <a:picLocks noChangeAspect="1"/>
          </p:cNvPicPr>
          <p:nvPr/>
        </p:nvPicPr>
        <p:blipFill>
          <a:blip r:embed="rId3"/>
          <a:stretch>
            <a:fillRect/>
          </a:stretch>
        </p:blipFill>
        <p:spPr>
          <a:xfrm>
            <a:off x="6736226" y="-514617"/>
            <a:ext cx="2333333" cy="5352381"/>
          </a:xfrm>
          <a:prstGeom prst="rect">
            <a:avLst/>
          </a:prstGeom>
        </p:spPr>
      </p:pic>
      <p:sp>
        <p:nvSpPr>
          <p:cNvPr id="2" name="TextBox 1">
            <a:extLst>
              <a:ext uri="{FF2B5EF4-FFF2-40B4-BE49-F238E27FC236}">
                <a16:creationId xmlns:a16="http://schemas.microsoft.com/office/drawing/2014/main" id="{8620DD9E-4B2E-4CAF-904E-2C385416DD9B}"/>
              </a:ext>
            </a:extLst>
          </p:cNvPr>
          <p:cNvSpPr txBox="1"/>
          <p:nvPr/>
        </p:nvSpPr>
        <p:spPr>
          <a:xfrm>
            <a:off x="9525" y="-38784"/>
            <a:ext cx="5320687"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Mapping Units in SSURGO</a:t>
            </a:r>
          </a:p>
        </p:txBody>
      </p:sp>
      <p:sp>
        <p:nvSpPr>
          <p:cNvPr id="4" name="Rectangle 3">
            <a:extLst>
              <a:ext uri="{FF2B5EF4-FFF2-40B4-BE49-F238E27FC236}">
                <a16:creationId xmlns:a16="http://schemas.microsoft.com/office/drawing/2014/main" id="{C609E9C6-3628-4BEE-AFF7-B45F60754A50}"/>
              </a:ext>
            </a:extLst>
          </p:cNvPr>
          <p:cNvSpPr/>
          <p:nvPr/>
        </p:nvSpPr>
        <p:spPr>
          <a:xfrm>
            <a:off x="-72742" y="1047749"/>
            <a:ext cx="7675552" cy="5170646"/>
          </a:xfrm>
          <a:prstGeom prst="rect">
            <a:avLst/>
          </a:prstGeom>
        </p:spPr>
        <p:txBody>
          <a:bodyPr wrap="square">
            <a:spAutoFit/>
          </a:bodyPr>
          <a:lstStyle/>
          <a:p>
            <a:r>
              <a:rPr lang="en-US" sz="2200" dirty="0">
                <a:solidFill>
                  <a:schemeClr val="bg1"/>
                </a:solidFill>
                <a:latin typeface="Consolas" panose="020B0609020204030204" pitchFamily="49" charset="0"/>
              </a:rPr>
              <a:t>   </a:t>
            </a:r>
            <a:r>
              <a:rPr lang="en-US" sz="2200" dirty="0" err="1">
                <a:solidFill>
                  <a:schemeClr val="bg1"/>
                </a:solidFill>
                <a:latin typeface="Consolas" panose="020B0609020204030204" pitchFamily="49" charset="0"/>
              </a:rPr>
              <a:t>mukey</a:t>
            </a:r>
            <a:r>
              <a:rPr lang="en-US" sz="2200" dirty="0">
                <a:solidFill>
                  <a:schemeClr val="bg1"/>
                </a:solidFill>
                <a:latin typeface="Consolas" panose="020B0609020204030204" pitchFamily="49" charset="0"/>
              </a:rPr>
              <a:t>  </a:t>
            </a:r>
            <a:r>
              <a:rPr lang="en-US" sz="2200" dirty="0" err="1">
                <a:solidFill>
                  <a:schemeClr val="bg1"/>
                </a:solidFill>
                <a:latin typeface="Consolas" panose="020B0609020204030204" pitchFamily="49" charset="0"/>
              </a:rPr>
              <a:t>compname</a:t>
            </a:r>
            <a:r>
              <a:rPr lang="en-US" sz="2200" dirty="0">
                <a:solidFill>
                  <a:schemeClr val="bg1"/>
                </a:solidFill>
                <a:latin typeface="Consolas" panose="020B0609020204030204" pitchFamily="49" charset="0"/>
              </a:rPr>
              <a:t>       </a:t>
            </a:r>
            <a:r>
              <a:rPr lang="en-US" sz="2200" dirty="0" err="1">
                <a:solidFill>
                  <a:schemeClr val="bg1"/>
                </a:solidFill>
                <a:latin typeface="Consolas" panose="020B0609020204030204" pitchFamily="49" charset="0"/>
              </a:rPr>
              <a:t>comppct_r</a:t>
            </a:r>
            <a:endParaRPr lang="en-US" sz="2200" dirty="0">
              <a:solidFill>
                <a:schemeClr val="bg1"/>
              </a:solidFill>
              <a:latin typeface="Consolas" panose="020B0609020204030204" pitchFamily="49" charset="0"/>
            </a:endParaRPr>
          </a:p>
          <a:p>
            <a:r>
              <a:rPr lang="en-US" sz="2200" dirty="0">
                <a:solidFill>
                  <a:schemeClr val="bg1"/>
                </a:solidFill>
                <a:latin typeface="Consolas" panose="020B0609020204030204" pitchFamily="49" charset="0"/>
              </a:rPr>
              <a:t>--------  ------------  ----------</a:t>
            </a:r>
          </a:p>
          <a:p>
            <a:r>
              <a:rPr lang="en-US" sz="2200" dirty="0">
                <a:solidFill>
                  <a:schemeClr val="bg1"/>
                </a:solidFill>
                <a:latin typeface="Consolas" panose="020B0609020204030204" pitchFamily="49" charset="0"/>
              </a:rPr>
              <a:t> 1612048  </a:t>
            </a:r>
            <a:r>
              <a:rPr lang="en-US" sz="2200" b="1" dirty="0">
                <a:solidFill>
                  <a:schemeClr val="bg1"/>
                </a:solidFill>
                <a:latin typeface="Consolas" panose="020B0609020204030204" pitchFamily="49" charset="0"/>
              </a:rPr>
              <a:t>Amador</a:t>
            </a:r>
            <a:r>
              <a:rPr lang="en-US" sz="2200" dirty="0">
                <a:solidFill>
                  <a:schemeClr val="bg1"/>
                </a:solidFill>
                <a:latin typeface="Consolas" panose="020B0609020204030204" pitchFamily="49" charset="0"/>
              </a:rPr>
              <a:t>                45</a:t>
            </a:r>
          </a:p>
          <a:p>
            <a:r>
              <a:rPr lang="en-US" sz="2200" dirty="0">
                <a:solidFill>
                  <a:schemeClr val="bg1"/>
                </a:solidFill>
                <a:latin typeface="Consolas" panose="020B0609020204030204" pitchFamily="49" charset="0"/>
              </a:rPr>
              <a:t> 1612048  </a:t>
            </a:r>
            <a:r>
              <a:rPr lang="en-US" sz="2200" dirty="0" err="1">
                <a:solidFill>
                  <a:schemeClr val="bg1"/>
                </a:solidFill>
                <a:latin typeface="Consolas" panose="020B0609020204030204" pitchFamily="49" charset="0"/>
              </a:rPr>
              <a:t>Gillender</a:t>
            </a:r>
            <a:r>
              <a:rPr lang="en-US" sz="2200" dirty="0">
                <a:solidFill>
                  <a:schemeClr val="bg1"/>
                </a:solidFill>
                <a:latin typeface="Consolas" panose="020B0609020204030204" pitchFamily="49" charset="0"/>
              </a:rPr>
              <a:t>             40</a:t>
            </a:r>
          </a:p>
          <a:p>
            <a:r>
              <a:rPr lang="en-US" sz="2200" dirty="0">
                <a:solidFill>
                  <a:schemeClr val="bg1"/>
                </a:solidFill>
                <a:latin typeface="Consolas" panose="020B0609020204030204" pitchFamily="49" charset="0"/>
              </a:rPr>
              <a:t> 1612048  </a:t>
            </a:r>
            <a:r>
              <a:rPr lang="en-US" sz="2200" dirty="0" err="1">
                <a:solidFill>
                  <a:schemeClr val="bg1"/>
                </a:solidFill>
                <a:latin typeface="Consolas" panose="020B0609020204030204" pitchFamily="49" charset="0"/>
              </a:rPr>
              <a:t>Ranchoseco</a:t>
            </a:r>
            <a:r>
              <a:rPr lang="en-US" sz="2200" dirty="0">
                <a:solidFill>
                  <a:schemeClr val="bg1"/>
                </a:solidFill>
                <a:latin typeface="Consolas" panose="020B0609020204030204" pitchFamily="49" charset="0"/>
              </a:rPr>
              <a:t>             3</a:t>
            </a:r>
          </a:p>
          <a:p>
            <a:r>
              <a:rPr lang="en-US" sz="2200" dirty="0">
                <a:solidFill>
                  <a:schemeClr val="bg1"/>
                </a:solidFill>
                <a:latin typeface="Consolas" panose="020B0609020204030204" pitchFamily="49" charset="0"/>
              </a:rPr>
              <a:t> 1612048  </a:t>
            </a:r>
            <a:r>
              <a:rPr lang="en-US" sz="2200" dirty="0" err="1">
                <a:solidFill>
                  <a:schemeClr val="bg1"/>
                </a:solidFill>
                <a:latin typeface="Consolas" panose="020B0609020204030204" pitchFamily="49" charset="0"/>
              </a:rPr>
              <a:t>Vleck</a:t>
            </a:r>
            <a:r>
              <a:rPr lang="en-US" sz="2200" dirty="0">
                <a:solidFill>
                  <a:schemeClr val="bg1"/>
                </a:solidFill>
                <a:latin typeface="Consolas" panose="020B0609020204030204" pitchFamily="49" charset="0"/>
              </a:rPr>
              <a:t>                  3</a:t>
            </a:r>
          </a:p>
          <a:p>
            <a:r>
              <a:rPr lang="en-US" sz="2200" dirty="0">
                <a:solidFill>
                  <a:schemeClr val="bg1"/>
                </a:solidFill>
                <a:latin typeface="Consolas" panose="020B0609020204030204" pitchFamily="49" charset="0"/>
              </a:rPr>
              <a:t> 1612048  </a:t>
            </a:r>
            <a:r>
              <a:rPr lang="en-US" sz="2200" dirty="0" err="1">
                <a:solidFill>
                  <a:schemeClr val="bg1"/>
                </a:solidFill>
                <a:latin typeface="Consolas" panose="020B0609020204030204" pitchFamily="49" charset="0"/>
              </a:rPr>
              <a:t>Pardee</a:t>
            </a:r>
            <a:r>
              <a:rPr lang="en-US" sz="2200" dirty="0">
                <a:solidFill>
                  <a:schemeClr val="bg1"/>
                </a:solidFill>
                <a:latin typeface="Consolas" panose="020B0609020204030204" pitchFamily="49" charset="0"/>
              </a:rPr>
              <a:t>                 3</a:t>
            </a:r>
          </a:p>
          <a:p>
            <a:r>
              <a:rPr lang="en-US" sz="2200" dirty="0">
                <a:solidFill>
                  <a:schemeClr val="bg1"/>
                </a:solidFill>
                <a:latin typeface="Consolas" panose="020B0609020204030204" pitchFamily="49" charset="0"/>
              </a:rPr>
              <a:t> 1612048  Peters                 3</a:t>
            </a:r>
          </a:p>
          <a:p>
            <a:endParaRPr lang="en-US" sz="2200" dirty="0">
              <a:solidFill>
                <a:schemeClr val="bg1"/>
              </a:solidFill>
              <a:latin typeface="Consolas" panose="020B0609020204030204" pitchFamily="49" charset="0"/>
            </a:endParaRPr>
          </a:p>
          <a:p>
            <a:r>
              <a:rPr lang="en-US" sz="2200" dirty="0">
                <a:solidFill>
                  <a:schemeClr val="bg1"/>
                </a:solidFill>
                <a:latin typeface="Consolas" panose="020B0609020204030204" pitchFamily="49" charset="0"/>
              </a:rPr>
              <a:t> 2766838  </a:t>
            </a:r>
            <a:r>
              <a:rPr lang="en-US" sz="2200" b="1" dirty="0">
                <a:solidFill>
                  <a:schemeClr val="bg1"/>
                </a:solidFill>
                <a:latin typeface="Consolas" panose="020B0609020204030204" pitchFamily="49" charset="0"/>
              </a:rPr>
              <a:t>Amador</a:t>
            </a:r>
            <a:r>
              <a:rPr lang="en-US" sz="2200" dirty="0">
                <a:solidFill>
                  <a:schemeClr val="bg1"/>
                </a:solidFill>
                <a:latin typeface="Consolas" panose="020B0609020204030204" pitchFamily="49" charset="0"/>
              </a:rPr>
              <a:t>                76</a:t>
            </a:r>
          </a:p>
          <a:p>
            <a:r>
              <a:rPr lang="en-US" sz="2200" dirty="0">
                <a:solidFill>
                  <a:schemeClr val="bg1"/>
                </a:solidFill>
                <a:latin typeface="Consolas" panose="020B0609020204030204" pitchFamily="49" charset="0"/>
              </a:rPr>
              <a:t> 2766838  </a:t>
            </a:r>
            <a:r>
              <a:rPr lang="en-US" sz="2200" dirty="0" err="1">
                <a:solidFill>
                  <a:schemeClr val="bg1"/>
                </a:solidFill>
                <a:latin typeface="Consolas" panose="020B0609020204030204" pitchFamily="49" charset="0"/>
              </a:rPr>
              <a:t>Gillender</a:t>
            </a:r>
            <a:r>
              <a:rPr lang="en-US" sz="2200" dirty="0">
                <a:solidFill>
                  <a:schemeClr val="bg1"/>
                </a:solidFill>
                <a:latin typeface="Consolas" panose="020B0609020204030204" pitchFamily="49" charset="0"/>
              </a:rPr>
              <a:t>              9</a:t>
            </a:r>
          </a:p>
          <a:p>
            <a:r>
              <a:rPr lang="en-US" sz="2200" dirty="0">
                <a:solidFill>
                  <a:schemeClr val="bg1"/>
                </a:solidFill>
                <a:latin typeface="Consolas" panose="020B0609020204030204" pitchFamily="49" charset="0"/>
              </a:rPr>
              <a:t> 2766838  </a:t>
            </a:r>
            <a:r>
              <a:rPr lang="en-US" sz="2200" dirty="0" err="1">
                <a:solidFill>
                  <a:schemeClr val="bg1"/>
                </a:solidFill>
                <a:latin typeface="Consolas" panose="020B0609020204030204" pitchFamily="49" charset="0"/>
              </a:rPr>
              <a:t>Pardee</a:t>
            </a:r>
            <a:r>
              <a:rPr lang="en-US" sz="2200" dirty="0">
                <a:solidFill>
                  <a:schemeClr val="bg1"/>
                </a:solidFill>
                <a:latin typeface="Consolas" panose="020B0609020204030204" pitchFamily="49" charset="0"/>
              </a:rPr>
              <a:t>                 5</a:t>
            </a:r>
          </a:p>
          <a:p>
            <a:r>
              <a:rPr lang="en-US" sz="2200" dirty="0">
                <a:solidFill>
                  <a:schemeClr val="bg1"/>
                </a:solidFill>
                <a:latin typeface="Consolas" panose="020B0609020204030204" pitchFamily="49" charset="0"/>
              </a:rPr>
              <a:t> 2766838  </a:t>
            </a:r>
            <a:r>
              <a:rPr lang="en-US" sz="2200" dirty="0" err="1">
                <a:solidFill>
                  <a:schemeClr val="bg1"/>
                </a:solidFill>
                <a:latin typeface="Consolas" panose="020B0609020204030204" pitchFamily="49" charset="0"/>
              </a:rPr>
              <a:t>Miltonhills</a:t>
            </a:r>
            <a:r>
              <a:rPr lang="en-US" sz="2200" dirty="0">
                <a:solidFill>
                  <a:schemeClr val="bg1"/>
                </a:solidFill>
                <a:latin typeface="Consolas" panose="020B0609020204030204" pitchFamily="49" charset="0"/>
              </a:rPr>
              <a:t>            5</a:t>
            </a:r>
          </a:p>
          <a:p>
            <a:r>
              <a:rPr lang="en-US" sz="2200" dirty="0">
                <a:solidFill>
                  <a:schemeClr val="bg1"/>
                </a:solidFill>
                <a:latin typeface="Consolas" panose="020B0609020204030204" pitchFamily="49" charset="0"/>
              </a:rPr>
              <a:t> 2766838  Redding                2</a:t>
            </a:r>
          </a:p>
          <a:p>
            <a:pPr algn="ctr"/>
            <a:r>
              <a:rPr lang="en-US" sz="2200" dirty="0">
                <a:solidFill>
                  <a:schemeClr val="bg1"/>
                </a:solidFill>
                <a:latin typeface="Consolas" panose="020B0609020204030204" pitchFamily="49" charset="0"/>
              </a:rPr>
              <a:t>...</a:t>
            </a:r>
          </a:p>
        </p:txBody>
      </p:sp>
      <p:sp>
        <p:nvSpPr>
          <p:cNvPr id="3" name="Right Brace 2">
            <a:extLst>
              <a:ext uri="{FF2B5EF4-FFF2-40B4-BE49-F238E27FC236}">
                <a16:creationId xmlns:a16="http://schemas.microsoft.com/office/drawing/2014/main" id="{2731FCCB-C193-46FC-A9A6-9296DAB21BF8}"/>
              </a:ext>
            </a:extLst>
          </p:cNvPr>
          <p:cNvSpPr/>
          <p:nvPr/>
        </p:nvSpPr>
        <p:spPr>
          <a:xfrm>
            <a:off x="5299362" y="1797627"/>
            <a:ext cx="488373" cy="1911928"/>
          </a:xfrm>
          <a:prstGeom prst="rightBrace">
            <a:avLst/>
          </a:prstGeom>
          <a:noFill/>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E4CCFFEF-1126-4BBC-8A63-CEDE802179B5}"/>
              </a:ext>
            </a:extLst>
          </p:cNvPr>
          <p:cNvSpPr/>
          <p:nvPr/>
        </p:nvSpPr>
        <p:spPr>
          <a:xfrm>
            <a:off x="5884070" y="2568925"/>
            <a:ext cx="1071127" cy="369332"/>
          </a:xfrm>
          <a:prstGeom prst="rect">
            <a:avLst/>
          </a:prstGeom>
        </p:spPr>
        <p:txBody>
          <a:bodyPr wrap="none">
            <a:spAutoFit/>
          </a:bodyPr>
          <a:lstStyle/>
          <a:p>
            <a:r>
              <a:rPr lang="en-US" b="1" dirty="0">
                <a:solidFill>
                  <a:schemeClr val="bg1"/>
                </a:solidFill>
                <a:latin typeface="Consolas" panose="020B0609020204030204" pitchFamily="49" charset="0"/>
              </a:rPr>
              <a:t>complex</a:t>
            </a:r>
            <a:endParaRPr lang="en-US" b="1" dirty="0"/>
          </a:p>
        </p:txBody>
      </p:sp>
      <p:sp>
        <p:nvSpPr>
          <p:cNvPr id="6" name="Right Brace 5">
            <a:extLst>
              <a:ext uri="{FF2B5EF4-FFF2-40B4-BE49-F238E27FC236}">
                <a16:creationId xmlns:a16="http://schemas.microsoft.com/office/drawing/2014/main" id="{C1707CB7-A86B-4120-9F69-69D2874B7EF6}"/>
              </a:ext>
            </a:extLst>
          </p:cNvPr>
          <p:cNvSpPr/>
          <p:nvPr/>
        </p:nvSpPr>
        <p:spPr>
          <a:xfrm>
            <a:off x="5299362" y="4048990"/>
            <a:ext cx="488373" cy="1911928"/>
          </a:xfrm>
          <a:prstGeom prst="rightBrace">
            <a:avLst/>
          </a:prstGeom>
          <a:noFill/>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4ED8C22A-334B-47A1-8EC9-754E09FEF855}"/>
              </a:ext>
            </a:extLst>
          </p:cNvPr>
          <p:cNvSpPr/>
          <p:nvPr/>
        </p:nvSpPr>
        <p:spPr>
          <a:xfrm>
            <a:off x="5884070" y="4820288"/>
            <a:ext cx="1704313" cy="369332"/>
          </a:xfrm>
          <a:prstGeom prst="rect">
            <a:avLst/>
          </a:prstGeom>
        </p:spPr>
        <p:txBody>
          <a:bodyPr wrap="none">
            <a:spAutoFit/>
          </a:bodyPr>
          <a:lstStyle/>
          <a:p>
            <a:r>
              <a:rPr lang="en-US" b="1" dirty="0">
                <a:solidFill>
                  <a:schemeClr val="bg1"/>
                </a:solidFill>
                <a:latin typeface="Consolas" panose="020B0609020204030204" pitchFamily="49" charset="0"/>
              </a:rPr>
              <a:t>consociation</a:t>
            </a:r>
            <a:endParaRPr lang="en-US" b="1" dirty="0"/>
          </a:p>
        </p:txBody>
      </p:sp>
      <p:sp>
        <p:nvSpPr>
          <p:cNvPr id="9" name="Rectangle 8"/>
          <p:cNvSpPr/>
          <p:nvPr/>
        </p:nvSpPr>
        <p:spPr>
          <a:xfrm>
            <a:off x="9525" y="6488668"/>
            <a:ext cx="9302547" cy="369332"/>
          </a:xfrm>
          <a:prstGeom prst="rect">
            <a:avLst/>
          </a:prstGeom>
        </p:spPr>
        <p:txBody>
          <a:bodyPr wrap="none">
            <a:spAutoFit/>
          </a:bodyPr>
          <a:lstStyle/>
          <a:p>
            <a:r>
              <a:rPr lang="en-US" b="1" dirty="0">
                <a:solidFill>
                  <a:schemeClr val="bg1"/>
                </a:solidFill>
                <a:latin typeface="Consolas" panose="020B0609020204030204" pitchFamily="49" charset="0"/>
              </a:rPr>
              <a:t>Amador:</a:t>
            </a:r>
            <a:r>
              <a:rPr lang="en-US" dirty="0">
                <a:solidFill>
                  <a:schemeClr val="bg1"/>
                </a:solidFill>
                <a:latin typeface="Consolas" panose="020B0609020204030204" pitchFamily="49" charset="0"/>
              </a:rPr>
              <a:t> Loamy, mixed, </a:t>
            </a:r>
            <a:r>
              <a:rPr lang="en-US" dirty="0" err="1">
                <a:solidFill>
                  <a:schemeClr val="bg1"/>
                </a:solidFill>
                <a:latin typeface="Consolas" panose="020B0609020204030204" pitchFamily="49" charset="0"/>
              </a:rPr>
              <a:t>superactive</a:t>
            </a:r>
            <a:r>
              <a:rPr lang="en-US" dirty="0">
                <a:solidFill>
                  <a:schemeClr val="bg1"/>
                </a:solidFill>
                <a:latin typeface="Consolas" panose="020B0609020204030204" pitchFamily="49" charset="0"/>
              </a:rPr>
              <a:t>, thermic, shallow </a:t>
            </a:r>
            <a:r>
              <a:rPr lang="en-US" dirty="0" err="1">
                <a:solidFill>
                  <a:schemeClr val="bg1"/>
                </a:solidFill>
                <a:latin typeface="Consolas" panose="020B0609020204030204" pitchFamily="49" charset="0"/>
              </a:rPr>
              <a:t>Typic</a:t>
            </a: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Haploxerepts</a:t>
            </a:r>
            <a:r>
              <a:rPr lang="en-US" dirty="0">
                <a:solidFill>
                  <a:schemeClr val="bg1"/>
                </a:solidFill>
                <a:latin typeface="Consolas" panose="020B0609020204030204" pitchFamily="49" charset="0"/>
              </a:rPr>
              <a:t> </a:t>
            </a:r>
            <a:endParaRPr lang="en-US" b="1" dirty="0"/>
          </a:p>
        </p:txBody>
      </p:sp>
    </p:spTree>
    <p:extLst>
      <p:ext uri="{BB962C8B-B14F-4D97-AF65-F5344CB8AC3E}">
        <p14:creationId xmlns:p14="http://schemas.microsoft.com/office/powerpoint/2010/main" val="24177425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20DD9E-4B2E-4CAF-904E-2C385416DD9B}"/>
              </a:ext>
            </a:extLst>
          </p:cNvPr>
          <p:cNvSpPr txBox="1"/>
          <p:nvPr/>
        </p:nvSpPr>
        <p:spPr>
          <a:xfrm>
            <a:off x="9525" y="-38784"/>
            <a:ext cx="5420074"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Mapping Units in SSURGO</a:t>
            </a:r>
          </a:p>
        </p:txBody>
      </p:sp>
      <p:pic>
        <p:nvPicPr>
          <p:cNvPr id="3" name="Picture 2">
            <a:extLst>
              <a:ext uri="{FF2B5EF4-FFF2-40B4-BE49-F238E27FC236}">
                <a16:creationId xmlns:a16="http://schemas.microsoft.com/office/drawing/2014/main" id="{7C4851AD-7668-443E-9A41-52D059174C4E}"/>
              </a:ext>
            </a:extLst>
          </p:cNvPr>
          <p:cNvPicPr>
            <a:picLocks noChangeAspect="1"/>
          </p:cNvPicPr>
          <p:nvPr/>
        </p:nvPicPr>
        <p:blipFill>
          <a:blip r:embed="rId3"/>
          <a:stretch>
            <a:fillRect/>
          </a:stretch>
        </p:blipFill>
        <p:spPr>
          <a:xfrm>
            <a:off x="9525" y="594360"/>
            <a:ext cx="9132968" cy="5473065"/>
          </a:xfrm>
          <a:prstGeom prst="rect">
            <a:avLst/>
          </a:prstGeom>
        </p:spPr>
      </p:pic>
      <p:sp>
        <p:nvSpPr>
          <p:cNvPr id="7" name="Rectangle 6">
            <a:extLst>
              <a:ext uri="{FF2B5EF4-FFF2-40B4-BE49-F238E27FC236}">
                <a16:creationId xmlns:a16="http://schemas.microsoft.com/office/drawing/2014/main" id="{BCAA2575-30E4-415D-9BC6-A6A9C10B87C2}"/>
              </a:ext>
            </a:extLst>
          </p:cNvPr>
          <p:cNvSpPr/>
          <p:nvPr/>
        </p:nvSpPr>
        <p:spPr>
          <a:xfrm>
            <a:off x="5143500" y="588497"/>
            <a:ext cx="4010025" cy="1077218"/>
          </a:xfrm>
          <a:prstGeom prst="rect">
            <a:avLst/>
          </a:prstGeom>
          <a:solidFill>
            <a:schemeClr val="tx1"/>
          </a:solidFill>
        </p:spPr>
        <p:txBody>
          <a:bodyPr wrap="square">
            <a:spAutoFit/>
          </a:bodyPr>
          <a:lstStyle/>
          <a:p>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mukey</a:t>
            </a:r>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compname</a:t>
            </a:r>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comppct_r</a:t>
            </a:r>
            <a:endParaRPr lang="en-US" sz="1600" dirty="0">
              <a:solidFill>
                <a:schemeClr val="bg1"/>
              </a:solidFill>
              <a:latin typeface="Consolas" panose="020B0609020204030204" pitchFamily="49" charset="0"/>
            </a:endParaRPr>
          </a:p>
          <a:p>
            <a:r>
              <a:rPr lang="en-US" sz="1600" dirty="0">
                <a:solidFill>
                  <a:schemeClr val="bg1"/>
                </a:solidFill>
                <a:latin typeface="Consolas" panose="020B0609020204030204" pitchFamily="49" charset="0"/>
              </a:rPr>
              <a:t>--------  ------------  ----------</a:t>
            </a:r>
          </a:p>
          <a:p>
            <a:r>
              <a:rPr lang="en-US" sz="1600" dirty="0">
                <a:solidFill>
                  <a:schemeClr val="bg1"/>
                </a:solidFill>
                <a:latin typeface="Consolas" panose="020B0609020204030204" pitchFamily="49" charset="0"/>
              </a:rPr>
              <a:t> 1612048  </a:t>
            </a:r>
            <a:r>
              <a:rPr lang="en-US" sz="1600" b="1" dirty="0">
                <a:solidFill>
                  <a:schemeClr val="bg1"/>
                </a:solidFill>
                <a:latin typeface="Consolas" panose="020B0609020204030204" pitchFamily="49" charset="0"/>
              </a:rPr>
              <a:t>Amador</a:t>
            </a:r>
            <a:r>
              <a:rPr lang="en-US" sz="1600" dirty="0">
                <a:solidFill>
                  <a:schemeClr val="bg1"/>
                </a:solidFill>
                <a:latin typeface="Consolas" panose="020B0609020204030204" pitchFamily="49" charset="0"/>
              </a:rPr>
              <a:t>                45</a:t>
            </a:r>
          </a:p>
          <a:p>
            <a:r>
              <a:rPr lang="en-US" sz="1600" dirty="0">
                <a:solidFill>
                  <a:schemeClr val="bg1"/>
                </a:solidFill>
                <a:latin typeface="Consolas" panose="020B0609020204030204" pitchFamily="49" charset="0"/>
              </a:rPr>
              <a:t> 1612048  </a:t>
            </a:r>
            <a:r>
              <a:rPr lang="en-US" sz="1600" dirty="0" err="1">
                <a:solidFill>
                  <a:schemeClr val="bg1"/>
                </a:solidFill>
                <a:latin typeface="Consolas" panose="020B0609020204030204" pitchFamily="49" charset="0"/>
              </a:rPr>
              <a:t>Gillender</a:t>
            </a:r>
            <a:r>
              <a:rPr lang="en-US" sz="1600" dirty="0">
                <a:solidFill>
                  <a:schemeClr val="bg1"/>
                </a:solidFill>
                <a:latin typeface="Consolas" panose="020B0609020204030204" pitchFamily="49" charset="0"/>
              </a:rPr>
              <a:t>             40</a:t>
            </a:r>
          </a:p>
        </p:txBody>
      </p:sp>
    </p:spTree>
    <p:extLst>
      <p:ext uri="{BB962C8B-B14F-4D97-AF65-F5344CB8AC3E}">
        <p14:creationId xmlns:p14="http://schemas.microsoft.com/office/powerpoint/2010/main" val="4205035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513" y="365126"/>
            <a:ext cx="8162553" cy="1325563"/>
          </a:xfrm>
        </p:spPr>
        <p:txBody>
          <a:bodyPr>
            <a:normAutofit/>
          </a:bodyPr>
          <a:lstStyle/>
          <a:p>
            <a:pPr algn="ctr"/>
            <a:r>
              <a:rPr lang="en-US" sz="4000" dirty="0"/>
              <a:t>Precision vs. Accuracy vs. Uncertainty</a:t>
            </a:r>
          </a:p>
        </p:txBody>
      </p:sp>
      <p:sp>
        <p:nvSpPr>
          <p:cNvPr id="5" name="Rectangle 4"/>
          <p:cNvSpPr/>
          <p:nvPr/>
        </p:nvSpPr>
        <p:spPr>
          <a:xfrm>
            <a:off x="4541841" y="5863235"/>
            <a:ext cx="4572000" cy="923330"/>
          </a:xfrm>
          <a:prstGeom prst="rect">
            <a:avLst/>
          </a:prstGeom>
        </p:spPr>
        <p:txBody>
          <a:bodyPr>
            <a:spAutoFit/>
          </a:bodyPr>
          <a:lstStyle/>
          <a:p>
            <a:r>
              <a:rPr lang="en-US" u="sng" dirty="0"/>
              <a:t>Uncertainty</a:t>
            </a:r>
            <a:r>
              <a:rPr lang="en-US" dirty="0"/>
              <a:t>: The </a:t>
            </a:r>
            <a:r>
              <a:rPr lang="en-US" i="1" dirty="0"/>
              <a:t>estimated</a:t>
            </a:r>
            <a:r>
              <a:rPr lang="en-US" dirty="0"/>
              <a:t> amount or percentage by which an observed or calculated value may differ from the true value</a:t>
            </a:r>
          </a:p>
        </p:txBody>
      </p:sp>
      <p:sp>
        <p:nvSpPr>
          <p:cNvPr id="6" name="Rectangle 5"/>
          <p:cNvSpPr/>
          <p:nvPr/>
        </p:nvSpPr>
        <p:spPr>
          <a:xfrm>
            <a:off x="4541841" y="3188365"/>
            <a:ext cx="4572000" cy="923330"/>
          </a:xfrm>
          <a:prstGeom prst="rect">
            <a:avLst/>
          </a:prstGeom>
        </p:spPr>
        <p:txBody>
          <a:bodyPr>
            <a:spAutoFit/>
          </a:bodyPr>
          <a:lstStyle/>
          <a:p>
            <a:r>
              <a:rPr lang="en-US" u="sng" dirty="0"/>
              <a:t>Accuracy:</a:t>
            </a:r>
            <a:r>
              <a:rPr lang="en-US" dirty="0"/>
              <a:t> The ability of a measurement to match the actual value of the quantity being measured</a:t>
            </a:r>
          </a:p>
        </p:txBody>
      </p:sp>
      <p:sp>
        <p:nvSpPr>
          <p:cNvPr id="7" name="Rectangle 6"/>
          <p:cNvSpPr/>
          <p:nvPr/>
        </p:nvSpPr>
        <p:spPr>
          <a:xfrm>
            <a:off x="4541841" y="2425664"/>
            <a:ext cx="4572000" cy="646331"/>
          </a:xfrm>
          <a:prstGeom prst="rect">
            <a:avLst/>
          </a:prstGeom>
        </p:spPr>
        <p:txBody>
          <a:bodyPr>
            <a:spAutoFit/>
          </a:bodyPr>
          <a:lstStyle/>
          <a:p>
            <a:r>
              <a:rPr lang="en-US" u="sng" dirty="0"/>
              <a:t>Precision</a:t>
            </a:r>
            <a:r>
              <a:rPr lang="en-US" dirty="0"/>
              <a:t>: The ability of a measurement to be consistently reproduced</a:t>
            </a:r>
          </a:p>
        </p:txBody>
      </p:sp>
      <p:sp>
        <p:nvSpPr>
          <p:cNvPr id="3" name="TextBox 2"/>
          <p:cNvSpPr txBox="1"/>
          <p:nvPr/>
        </p:nvSpPr>
        <p:spPr>
          <a:xfrm>
            <a:off x="4804756" y="1899652"/>
            <a:ext cx="3823310" cy="523220"/>
          </a:xfrm>
          <a:prstGeom prst="rect">
            <a:avLst/>
          </a:prstGeom>
          <a:noFill/>
        </p:spPr>
        <p:txBody>
          <a:bodyPr wrap="square" rtlCol="0">
            <a:spAutoFit/>
          </a:bodyPr>
          <a:lstStyle/>
          <a:p>
            <a:pPr algn="ctr"/>
            <a:r>
              <a:rPr lang="en-US" sz="2800" b="1" dirty="0"/>
              <a:t>Measurements (Errors)</a:t>
            </a:r>
          </a:p>
        </p:txBody>
      </p:sp>
      <p:sp>
        <p:nvSpPr>
          <p:cNvPr id="114" name="TextBox 113"/>
          <p:cNvSpPr txBox="1"/>
          <p:nvPr/>
        </p:nvSpPr>
        <p:spPr>
          <a:xfrm>
            <a:off x="4673299" y="5377190"/>
            <a:ext cx="4086224" cy="523220"/>
          </a:xfrm>
          <a:prstGeom prst="rect">
            <a:avLst/>
          </a:prstGeom>
          <a:noFill/>
        </p:spPr>
        <p:txBody>
          <a:bodyPr wrap="square" rtlCol="0">
            <a:spAutoFit/>
          </a:bodyPr>
          <a:lstStyle/>
          <a:p>
            <a:pPr algn="ctr"/>
            <a:r>
              <a:rPr lang="en-US" sz="2800" b="1" dirty="0"/>
              <a:t>Modeling (Uncertainty)</a:t>
            </a:r>
          </a:p>
        </p:txBody>
      </p:sp>
      <p:pic>
        <p:nvPicPr>
          <p:cNvPr id="9" name="Content Placeholder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2501875"/>
            <a:ext cx="5791200" cy="3118338"/>
          </a:xfrm>
          <a:prstGeom prst="rect">
            <a:avLst/>
          </a:prstGeom>
        </p:spPr>
      </p:pic>
    </p:spTree>
    <p:extLst>
      <p:ext uri="{BB962C8B-B14F-4D97-AF65-F5344CB8AC3E}">
        <p14:creationId xmlns:p14="http://schemas.microsoft.com/office/powerpoint/2010/main" val="1218573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20DD9E-4B2E-4CAF-904E-2C385416DD9B}"/>
              </a:ext>
            </a:extLst>
          </p:cNvPr>
          <p:cNvSpPr txBox="1"/>
          <p:nvPr/>
        </p:nvSpPr>
        <p:spPr>
          <a:xfrm>
            <a:off x="9525" y="-38784"/>
            <a:ext cx="5320687"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Mapping Units in SSURGO</a:t>
            </a:r>
          </a:p>
        </p:txBody>
      </p:sp>
      <p:pic>
        <p:nvPicPr>
          <p:cNvPr id="4" name="Picture 3">
            <a:extLst>
              <a:ext uri="{FF2B5EF4-FFF2-40B4-BE49-F238E27FC236}">
                <a16:creationId xmlns:a16="http://schemas.microsoft.com/office/drawing/2014/main" id="{D63171D1-F3DA-4AEE-ADEE-702D9CA7DE81}"/>
              </a:ext>
            </a:extLst>
          </p:cNvPr>
          <p:cNvPicPr>
            <a:picLocks noChangeAspect="1"/>
          </p:cNvPicPr>
          <p:nvPr/>
        </p:nvPicPr>
        <p:blipFill>
          <a:blip r:embed="rId3"/>
          <a:stretch>
            <a:fillRect/>
          </a:stretch>
        </p:blipFill>
        <p:spPr>
          <a:xfrm>
            <a:off x="9525" y="594360"/>
            <a:ext cx="9144001" cy="5658118"/>
          </a:xfrm>
          <a:prstGeom prst="rect">
            <a:avLst/>
          </a:prstGeom>
        </p:spPr>
      </p:pic>
      <p:sp>
        <p:nvSpPr>
          <p:cNvPr id="7" name="Rectangle 6">
            <a:extLst>
              <a:ext uri="{FF2B5EF4-FFF2-40B4-BE49-F238E27FC236}">
                <a16:creationId xmlns:a16="http://schemas.microsoft.com/office/drawing/2014/main" id="{EE33B23B-9D90-4A45-AE99-2929D61BC94E}"/>
              </a:ext>
            </a:extLst>
          </p:cNvPr>
          <p:cNvSpPr/>
          <p:nvPr/>
        </p:nvSpPr>
        <p:spPr>
          <a:xfrm>
            <a:off x="5143501" y="594360"/>
            <a:ext cx="3990974" cy="1815882"/>
          </a:xfrm>
          <a:prstGeom prst="rect">
            <a:avLst/>
          </a:prstGeom>
          <a:solidFill>
            <a:schemeClr val="tx1"/>
          </a:solidFill>
        </p:spPr>
        <p:txBody>
          <a:bodyPr wrap="square">
            <a:spAutoFit/>
          </a:bodyPr>
          <a:lstStyle/>
          <a:p>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mukey</a:t>
            </a:r>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compname</a:t>
            </a:r>
            <a:r>
              <a:rPr lang="en-US" sz="1600" dirty="0">
                <a:solidFill>
                  <a:schemeClr val="bg1"/>
                </a:solidFill>
                <a:latin typeface="Consolas" panose="020B0609020204030204" pitchFamily="49" charset="0"/>
              </a:rPr>
              <a:t>       </a:t>
            </a:r>
            <a:r>
              <a:rPr lang="en-US" sz="1600" dirty="0" err="1">
                <a:solidFill>
                  <a:schemeClr val="bg1"/>
                </a:solidFill>
                <a:latin typeface="Consolas" panose="020B0609020204030204" pitchFamily="49" charset="0"/>
              </a:rPr>
              <a:t>comppct_r</a:t>
            </a:r>
            <a:endParaRPr lang="en-US" sz="1600" dirty="0">
              <a:solidFill>
                <a:schemeClr val="bg1"/>
              </a:solidFill>
              <a:latin typeface="Consolas" panose="020B0609020204030204" pitchFamily="49" charset="0"/>
            </a:endParaRPr>
          </a:p>
          <a:p>
            <a:r>
              <a:rPr lang="en-US" sz="1600" dirty="0">
                <a:solidFill>
                  <a:schemeClr val="bg1"/>
                </a:solidFill>
                <a:latin typeface="Consolas" panose="020B0609020204030204" pitchFamily="49" charset="0"/>
              </a:rPr>
              <a:t>--------  ------------  ----------</a:t>
            </a:r>
          </a:p>
          <a:p>
            <a:r>
              <a:rPr lang="en-US" sz="1600" dirty="0">
                <a:solidFill>
                  <a:schemeClr val="bg1"/>
                </a:solidFill>
                <a:latin typeface="Consolas" panose="020B0609020204030204" pitchFamily="49" charset="0"/>
              </a:rPr>
              <a:t> 2766838  </a:t>
            </a:r>
            <a:r>
              <a:rPr lang="en-US" sz="1600" b="1" dirty="0">
                <a:solidFill>
                  <a:schemeClr val="bg1"/>
                </a:solidFill>
                <a:latin typeface="Consolas" panose="020B0609020204030204" pitchFamily="49" charset="0"/>
              </a:rPr>
              <a:t>Amador</a:t>
            </a:r>
            <a:r>
              <a:rPr lang="en-US" sz="1600" dirty="0">
                <a:solidFill>
                  <a:schemeClr val="bg1"/>
                </a:solidFill>
                <a:latin typeface="Consolas" panose="020B0609020204030204" pitchFamily="49" charset="0"/>
              </a:rPr>
              <a:t>                76</a:t>
            </a:r>
          </a:p>
          <a:p>
            <a:r>
              <a:rPr lang="en-US" sz="1600" dirty="0">
                <a:solidFill>
                  <a:schemeClr val="bg1"/>
                </a:solidFill>
                <a:latin typeface="Consolas" panose="020B0609020204030204" pitchFamily="49" charset="0"/>
              </a:rPr>
              <a:t> 2766838  </a:t>
            </a:r>
            <a:r>
              <a:rPr lang="en-US" sz="1600" dirty="0" err="1">
                <a:solidFill>
                  <a:schemeClr val="bg1"/>
                </a:solidFill>
                <a:latin typeface="Consolas" panose="020B0609020204030204" pitchFamily="49" charset="0"/>
              </a:rPr>
              <a:t>Gillender</a:t>
            </a:r>
            <a:r>
              <a:rPr lang="en-US" sz="1600" dirty="0">
                <a:solidFill>
                  <a:schemeClr val="bg1"/>
                </a:solidFill>
                <a:latin typeface="Consolas" panose="020B0609020204030204" pitchFamily="49" charset="0"/>
              </a:rPr>
              <a:t>              9</a:t>
            </a:r>
          </a:p>
          <a:p>
            <a:r>
              <a:rPr lang="en-US" sz="1600" dirty="0">
                <a:solidFill>
                  <a:schemeClr val="bg1"/>
                </a:solidFill>
                <a:latin typeface="Consolas" panose="020B0609020204030204" pitchFamily="49" charset="0"/>
              </a:rPr>
              <a:t> 2766838  </a:t>
            </a:r>
            <a:r>
              <a:rPr lang="en-US" sz="1600" dirty="0" err="1">
                <a:solidFill>
                  <a:schemeClr val="bg1"/>
                </a:solidFill>
                <a:latin typeface="Consolas" panose="020B0609020204030204" pitchFamily="49" charset="0"/>
              </a:rPr>
              <a:t>Pardee</a:t>
            </a:r>
            <a:r>
              <a:rPr lang="en-US" sz="1600" dirty="0">
                <a:solidFill>
                  <a:schemeClr val="bg1"/>
                </a:solidFill>
                <a:latin typeface="Consolas" panose="020B0609020204030204" pitchFamily="49" charset="0"/>
              </a:rPr>
              <a:t>                 5</a:t>
            </a:r>
          </a:p>
          <a:p>
            <a:r>
              <a:rPr lang="en-US" sz="1600" dirty="0">
                <a:solidFill>
                  <a:schemeClr val="bg1"/>
                </a:solidFill>
                <a:latin typeface="Consolas" panose="020B0609020204030204" pitchFamily="49" charset="0"/>
              </a:rPr>
              <a:t> 2766838  </a:t>
            </a:r>
            <a:r>
              <a:rPr lang="en-US" sz="1600" dirty="0" err="1">
                <a:solidFill>
                  <a:schemeClr val="bg1"/>
                </a:solidFill>
                <a:latin typeface="Consolas" panose="020B0609020204030204" pitchFamily="49" charset="0"/>
              </a:rPr>
              <a:t>Miltonhills</a:t>
            </a:r>
            <a:r>
              <a:rPr lang="en-US" sz="1600" dirty="0">
                <a:solidFill>
                  <a:schemeClr val="bg1"/>
                </a:solidFill>
                <a:latin typeface="Consolas" panose="020B0609020204030204" pitchFamily="49" charset="0"/>
              </a:rPr>
              <a:t>            5</a:t>
            </a:r>
          </a:p>
          <a:p>
            <a:r>
              <a:rPr lang="en-US" sz="1600" dirty="0">
                <a:solidFill>
                  <a:schemeClr val="bg1"/>
                </a:solidFill>
                <a:latin typeface="Consolas" panose="020B0609020204030204" pitchFamily="49" charset="0"/>
              </a:rPr>
              <a:t> 2766838  Redding                2</a:t>
            </a:r>
          </a:p>
        </p:txBody>
      </p:sp>
    </p:spTree>
    <p:extLst>
      <p:ext uri="{BB962C8B-B14F-4D97-AF65-F5344CB8AC3E}">
        <p14:creationId xmlns:p14="http://schemas.microsoft.com/office/powerpoint/2010/main" val="23108601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2566354" y="3244079"/>
            <a:ext cx="1557419" cy="756607"/>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Freeform 33"/>
          <p:cNvSpPr/>
          <p:nvPr/>
        </p:nvSpPr>
        <p:spPr>
          <a:xfrm>
            <a:off x="1121485" y="3584310"/>
            <a:ext cx="4978101" cy="1282850"/>
          </a:xfrm>
          <a:custGeom>
            <a:avLst/>
            <a:gdLst>
              <a:gd name="connsiteX0" fmla="*/ 0 w 6637468"/>
              <a:gd name="connsiteY0" fmla="*/ 1710466 h 1710466"/>
              <a:gd name="connsiteX1" fmla="*/ 6637468 w 6637468"/>
              <a:gd name="connsiteY1" fmla="*/ 1710466 h 1710466"/>
              <a:gd name="connsiteX2" fmla="*/ 6637468 w 6637468"/>
              <a:gd name="connsiteY2" fmla="*/ 0 h 1710466"/>
              <a:gd name="connsiteX3" fmla="*/ 32273 w 6637468"/>
              <a:gd name="connsiteY3" fmla="*/ 1194099 h 1710466"/>
              <a:gd name="connsiteX4" fmla="*/ 0 w 6637468"/>
              <a:gd name="connsiteY4" fmla="*/ 1710466 h 171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7468" h="1710466">
                <a:moveTo>
                  <a:pt x="0" y="1710466"/>
                </a:moveTo>
                <a:lnTo>
                  <a:pt x="6637468" y="1710466"/>
                </a:lnTo>
                <a:lnTo>
                  <a:pt x="6637468" y="0"/>
                </a:lnTo>
                <a:lnTo>
                  <a:pt x="32273" y="1194099"/>
                </a:lnTo>
                <a:lnTo>
                  <a:pt x="0" y="1710466"/>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Freeform 31"/>
          <p:cNvSpPr/>
          <p:nvPr/>
        </p:nvSpPr>
        <p:spPr>
          <a:xfrm>
            <a:off x="3220776" y="1748706"/>
            <a:ext cx="2854609" cy="1270219"/>
          </a:xfrm>
          <a:custGeom>
            <a:avLst/>
            <a:gdLst>
              <a:gd name="connsiteX0" fmla="*/ 0 w 3786691"/>
              <a:gd name="connsiteY0" fmla="*/ 871369 h 1398494"/>
              <a:gd name="connsiteX1" fmla="*/ 0 w 3786691"/>
              <a:gd name="connsiteY1" fmla="*/ 1398494 h 1398494"/>
              <a:gd name="connsiteX2" fmla="*/ 3786691 w 3786691"/>
              <a:gd name="connsiteY2" fmla="*/ 1398494 h 1398494"/>
              <a:gd name="connsiteX3" fmla="*/ 3786691 w 3786691"/>
              <a:gd name="connsiteY3" fmla="*/ 0 h 1398494"/>
              <a:gd name="connsiteX4" fmla="*/ 0 w 3786691"/>
              <a:gd name="connsiteY4" fmla="*/ 871369 h 1398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6691" h="1398494">
                <a:moveTo>
                  <a:pt x="0" y="871369"/>
                </a:moveTo>
                <a:lnTo>
                  <a:pt x="0" y="1398494"/>
                </a:lnTo>
                <a:lnTo>
                  <a:pt x="3786691" y="1398494"/>
                </a:lnTo>
                <a:lnTo>
                  <a:pt x="3786691" y="0"/>
                </a:lnTo>
                <a:lnTo>
                  <a:pt x="0" y="871369"/>
                </a:lnTo>
                <a:close/>
              </a:path>
            </a:pathLst>
          </a:cu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p:cNvSpPr/>
          <p:nvPr/>
        </p:nvSpPr>
        <p:spPr>
          <a:xfrm>
            <a:off x="1106979" y="2165153"/>
            <a:ext cx="774876" cy="1754150"/>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 name="Group 11"/>
          <p:cNvGrpSpPr/>
          <p:nvPr/>
        </p:nvGrpSpPr>
        <p:grpSpPr>
          <a:xfrm>
            <a:off x="943426" y="1571159"/>
            <a:ext cx="6947308" cy="4054422"/>
            <a:chOff x="2732442" y="1624405"/>
            <a:chExt cx="6820352" cy="3980331"/>
          </a:xfrm>
        </p:grpSpPr>
        <p:cxnSp>
          <p:nvCxnSpPr>
            <p:cNvPr id="7" name="Straight Arrow Connector 6"/>
            <p:cNvCxnSpPr/>
            <p:nvPr/>
          </p:nvCxnSpPr>
          <p:spPr>
            <a:xfrm flipV="1">
              <a:off x="2732442" y="1624405"/>
              <a:ext cx="0" cy="398032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732442" y="5604735"/>
              <a:ext cx="682035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3990689" y="5625579"/>
            <a:ext cx="1180901" cy="369332"/>
          </a:xfrm>
          <a:prstGeom prst="rect">
            <a:avLst/>
          </a:prstGeom>
          <a:noFill/>
        </p:spPr>
        <p:txBody>
          <a:bodyPr wrap="none" rtlCol="0">
            <a:spAutoFit/>
          </a:bodyPr>
          <a:lstStyle/>
          <a:p>
            <a:r>
              <a:rPr lang="en-US" dirty="0"/>
              <a:t>Resolution</a:t>
            </a:r>
          </a:p>
        </p:txBody>
      </p:sp>
      <p:sp>
        <p:nvSpPr>
          <p:cNvPr id="14" name="TextBox 13"/>
          <p:cNvSpPr txBox="1"/>
          <p:nvPr/>
        </p:nvSpPr>
        <p:spPr>
          <a:xfrm rot="16200000">
            <a:off x="145890" y="3413703"/>
            <a:ext cx="1285801" cy="369332"/>
          </a:xfrm>
          <a:prstGeom prst="rect">
            <a:avLst/>
          </a:prstGeom>
          <a:noFill/>
        </p:spPr>
        <p:txBody>
          <a:bodyPr wrap="none" rtlCol="0">
            <a:spAutoFit/>
          </a:bodyPr>
          <a:lstStyle/>
          <a:p>
            <a:r>
              <a:rPr lang="en-US" dirty="0"/>
              <a:t>Uncertainty</a:t>
            </a:r>
          </a:p>
        </p:txBody>
      </p:sp>
      <p:sp>
        <p:nvSpPr>
          <p:cNvPr id="16" name="TextBox 15"/>
          <p:cNvSpPr txBox="1"/>
          <p:nvPr/>
        </p:nvSpPr>
        <p:spPr>
          <a:xfrm>
            <a:off x="1745502" y="913367"/>
            <a:ext cx="5653022" cy="369332"/>
          </a:xfrm>
          <a:prstGeom prst="rect">
            <a:avLst/>
          </a:prstGeom>
          <a:noFill/>
        </p:spPr>
        <p:txBody>
          <a:bodyPr wrap="none" rtlCol="0">
            <a:spAutoFit/>
          </a:bodyPr>
          <a:lstStyle/>
          <a:p>
            <a:pPr algn="ctr"/>
            <a:r>
              <a:rPr lang="en-US" dirty="0"/>
              <a:t>Resolution and Uncertainty vs. Natural and Practical Limits</a:t>
            </a:r>
          </a:p>
        </p:txBody>
      </p:sp>
      <p:sp>
        <p:nvSpPr>
          <p:cNvPr id="19" name="TextBox 18"/>
          <p:cNvSpPr txBox="1"/>
          <p:nvPr/>
        </p:nvSpPr>
        <p:spPr>
          <a:xfrm>
            <a:off x="7213000" y="5337835"/>
            <a:ext cx="726737" cy="300082"/>
          </a:xfrm>
          <a:prstGeom prst="rect">
            <a:avLst/>
          </a:prstGeom>
          <a:noFill/>
        </p:spPr>
        <p:txBody>
          <a:bodyPr wrap="none" rtlCol="0">
            <a:spAutoFit/>
          </a:bodyPr>
          <a:lstStyle/>
          <a:p>
            <a:r>
              <a:rPr lang="en-US" sz="1350" b="1" dirty="0">
                <a:solidFill>
                  <a:srgbClr val="0070C0"/>
                </a:solidFill>
              </a:rPr>
              <a:t>horizon</a:t>
            </a:r>
          </a:p>
        </p:txBody>
      </p:sp>
      <p:sp>
        <p:nvSpPr>
          <p:cNvPr id="20" name="TextBox 19"/>
          <p:cNvSpPr txBox="1"/>
          <p:nvPr/>
        </p:nvSpPr>
        <p:spPr>
          <a:xfrm>
            <a:off x="6753113" y="5156249"/>
            <a:ext cx="643125" cy="300082"/>
          </a:xfrm>
          <a:prstGeom prst="rect">
            <a:avLst/>
          </a:prstGeom>
          <a:noFill/>
        </p:spPr>
        <p:txBody>
          <a:bodyPr wrap="none" rtlCol="0">
            <a:spAutoFit/>
          </a:bodyPr>
          <a:lstStyle/>
          <a:p>
            <a:r>
              <a:rPr lang="en-US" sz="1350" b="1" dirty="0">
                <a:solidFill>
                  <a:srgbClr val="0070C0"/>
                </a:solidFill>
              </a:rPr>
              <a:t>pedon</a:t>
            </a:r>
          </a:p>
        </p:txBody>
      </p:sp>
      <p:sp>
        <p:nvSpPr>
          <p:cNvPr id="21" name="TextBox 20"/>
          <p:cNvSpPr txBox="1"/>
          <p:nvPr/>
        </p:nvSpPr>
        <p:spPr>
          <a:xfrm>
            <a:off x="1084273" y="2662366"/>
            <a:ext cx="820289" cy="507831"/>
          </a:xfrm>
          <a:prstGeom prst="rect">
            <a:avLst/>
          </a:prstGeom>
          <a:noFill/>
        </p:spPr>
        <p:txBody>
          <a:bodyPr wrap="none" rtlCol="0">
            <a:spAutoFit/>
          </a:bodyPr>
          <a:lstStyle/>
          <a:p>
            <a:pPr algn="ctr"/>
            <a:r>
              <a:rPr lang="en-US" sz="1350" b="1" dirty="0">
                <a:solidFill>
                  <a:srgbClr val="0070C0"/>
                </a:solidFill>
              </a:rPr>
              <a:t>STATSGO</a:t>
            </a:r>
          </a:p>
          <a:p>
            <a:pPr algn="ctr"/>
            <a:r>
              <a:rPr lang="en-US" sz="1350" b="1" dirty="0">
                <a:solidFill>
                  <a:srgbClr val="0070C0"/>
                </a:solidFill>
              </a:rPr>
              <a:t>(1:250k)</a:t>
            </a:r>
          </a:p>
        </p:txBody>
      </p:sp>
      <p:sp>
        <p:nvSpPr>
          <p:cNvPr id="22" name="TextBox 21"/>
          <p:cNvSpPr txBox="1"/>
          <p:nvPr/>
        </p:nvSpPr>
        <p:spPr>
          <a:xfrm>
            <a:off x="2952039" y="3380008"/>
            <a:ext cx="786049" cy="507831"/>
          </a:xfrm>
          <a:prstGeom prst="rect">
            <a:avLst/>
          </a:prstGeom>
          <a:noFill/>
        </p:spPr>
        <p:txBody>
          <a:bodyPr wrap="none" rtlCol="0">
            <a:spAutoFit/>
          </a:bodyPr>
          <a:lstStyle/>
          <a:p>
            <a:pPr algn="ctr"/>
            <a:r>
              <a:rPr lang="en-US" sz="1350" b="1" dirty="0">
                <a:solidFill>
                  <a:srgbClr val="0070C0"/>
                </a:solidFill>
              </a:rPr>
              <a:t>SSURGO</a:t>
            </a:r>
          </a:p>
          <a:p>
            <a:pPr algn="ctr"/>
            <a:r>
              <a:rPr lang="en-US" sz="1350" b="1" dirty="0">
                <a:solidFill>
                  <a:srgbClr val="0070C0"/>
                </a:solidFill>
              </a:rPr>
              <a:t>(1:24k)</a:t>
            </a:r>
          </a:p>
        </p:txBody>
      </p:sp>
      <p:sp>
        <p:nvSpPr>
          <p:cNvPr id="23" name="TextBox 22"/>
          <p:cNvSpPr txBox="1"/>
          <p:nvPr/>
        </p:nvSpPr>
        <p:spPr>
          <a:xfrm>
            <a:off x="3889378" y="2399286"/>
            <a:ext cx="1759712" cy="507831"/>
          </a:xfrm>
          <a:prstGeom prst="rect">
            <a:avLst/>
          </a:prstGeom>
          <a:noFill/>
        </p:spPr>
        <p:txBody>
          <a:bodyPr wrap="none" rtlCol="0">
            <a:spAutoFit/>
          </a:bodyPr>
          <a:lstStyle/>
          <a:p>
            <a:pPr algn="ctr"/>
            <a:r>
              <a:rPr lang="en-US" sz="1350" b="1" dirty="0">
                <a:solidFill>
                  <a:srgbClr val="0070C0"/>
                </a:solidFill>
              </a:rPr>
              <a:t>Various disaggregated</a:t>
            </a:r>
          </a:p>
          <a:p>
            <a:pPr algn="ctr"/>
            <a:r>
              <a:rPr lang="en-US" sz="1350" b="1" dirty="0">
                <a:solidFill>
                  <a:srgbClr val="0070C0"/>
                </a:solidFill>
              </a:rPr>
              <a:t>SSURGO derivatives</a:t>
            </a:r>
          </a:p>
        </p:txBody>
      </p:sp>
      <p:sp>
        <p:nvSpPr>
          <p:cNvPr id="29" name="TextBox 28"/>
          <p:cNvSpPr txBox="1"/>
          <p:nvPr/>
        </p:nvSpPr>
        <p:spPr>
          <a:xfrm>
            <a:off x="2723166" y="4323414"/>
            <a:ext cx="2801216" cy="369332"/>
          </a:xfrm>
          <a:prstGeom prst="rect">
            <a:avLst/>
          </a:prstGeom>
          <a:noFill/>
        </p:spPr>
        <p:txBody>
          <a:bodyPr wrap="none" rtlCol="0">
            <a:spAutoFit/>
          </a:bodyPr>
          <a:lstStyle/>
          <a:p>
            <a:pPr algn="ctr"/>
            <a:r>
              <a:rPr lang="en-US" b="1" dirty="0">
                <a:solidFill>
                  <a:schemeClr val="accent2">
                    <a:lumMod val="75000"/>
                  </a:schemeClr>
                </a:solidFill>
              </a:rPr>
              <a:t>Future Soil Survey Products</a:t>
            </a:r>
          </a:p>
        </p:txBody>
      </p:sp>
      <p:cxnSp>
        <p:nvCxnSpPr>
          <p:cNvPr id="40" name="Straight Connector 39"/>
          <p:cNvCxnSpPr/>
          <p:nvPr/>
        </p:nvCxnSpPr>
        <p:spPr>
          <a:xfrm>
            <a:off x="788790" y="5020460"/>
            <a:ext cx="6835692" cy="0"/>
          </a:xfrm>
          <a:prstGeom prst="line">
            <a:avLst/>
          </a:prstGeom>
          <a:ln w="19050">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6289869" y="1462368"/>
            <a:ext cx="29748" cy="4336335"/>
          </a:xfrm>
          <a:prstGeom prst="line">
            <a:avLst/>
          </a:prstGeom>
          <a:ln w="19050">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061497" y="4996288"/>
            <a:ext cx="3480183" cy="300082"/>
          </a:xfrm>
          <a:prstGeom prst="rect">
            <a:avLst/>
          </a:prstGeom>
          <a:noFill/>
        </p:spPr>
        <p:txBody>
          <a:bodyPr wrap="none" rtlCol="0">
            <a:spAutoFit/>
          </a:bodyPr>
          <a:lstStyle/>
          <a:p>
            <a:r>
              <a:rPr lang="en-US" sz="1350" b="1" dirty="0"/>
              <a:t>intrinsic heterogeneity of soils and landscapes</a:t>
            </a:r>
          </a:p>
        </p:txBody>
      </p:sp>
      <p:sp>
        <p:nvSpPr>
          <p:cNvPr id="45" name="TextBox 44"/>
          <p:cNvSpPr txBox="1"/>
          <p:nvPr/>
        </p:nvSpPr>
        <p:spPr>
          <a:xfrm>
            <a:off x="6359535" y="3087710"/>
            <a:ext cx="2601226" cy="507831"/>
          </a:xfrm>
          <a:prstGeom prst="rect">
            <a:avLst/>
          </a:prstGeom>
          <a:noFill/>
        </p:spPr>
        <p:txBody>
          <a:bodyPr wrap="none" rtlCol="0">
            <a:spAutoFit/>
          </a:bodyPr>
          <a:lstStyle/>
          <a:p>
            <a:pPr algn="ctr"/>
            <a:r>
              <a:rPr lang="en-US" sz="1350" b="1" dirty="0"/>
              <a:t>practical limitations defined</a:t>
            </a:r>
          </a:p>
          <a:p>
            <a:pPr algn="ctr"/>
            <a:r>
              <a:rPr lang="en-US" sz="1350" b="1" dirty="0"/>
              <a:t>by cost / benefit ratio of sampling</a:t>
            </a:r>
          </a:p>
        </p:txBody>
      </p:sp>
    </p:spTree>
    <p:extLst>
      <p:ext uri="{BB962C8B-B14F-4D97-AF65-F5344CB8AC3E}">
        <p14:creationId xmlns:p14="http://schemas.microsoft.com/office/powerpoint/2010/main" val="22335470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2566354" y="3244079"/>
            <a:ext cx="1557419" cy="756607"/>
          </a:xfrm>
          <a:prstGeom prst="rect">
            <a:avLst/>
          </a:prstGeom>
          <a:solidFill>
            <a:schemeClr val="bg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Freeform 33"/>
          <p:cNvSpPr/>
          <p:nvPr/>
        </p:nvSpPr>
        <p:spPr>
          <a:xfrm>
            <a:off x="1121485" y="3584310"/>
            <a:ext cx="4978101" cy="1282850"/>
          </a:xfrm>
          <a:custGeom>
            <a:avLst/>
            <a:gdLst>
              <a:gd name="connsiteX0" fmla="*/ 0 w 6637468"/>
              <a:gd name="connsiteY0" fmla="*/ 1710466 h 1710466"/>
              <a:gd name="connsiteX1" fmla="*/ 6637468 w 6637468"/>
              <a:gd name="connsiteY1" fmla="*/ 1710466 h 1710466"/>
              <a:gd name="connsiteX2" fmla="*/ 6637468 w 6637468"/>
              <a:gd name="connsiteY2" fmla="*/ 0 h 1710466"/>
              <a:gd name="connsiteX3" fmla="*/ 32273 w 6637468"/>
              <a:gd name="connsiteY3" fmla="*/ 1194099 h 1710466"/>
              <a:gd name="connsiteX4" fmla="*/ 0 w 6637468"/>
              <a:gd name="connsiteY4" fmla="*/ 1710466 h 171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37468" h="1710466">
                <a:moveTo>
                  <a:pt x="0" y="1710466"/>
                </a:moveTo>
                <a:lnTo>
                  <a:pt x="6637468" y="1710466"/>
                </a:lnTo>
                <a:lnTo>
                  <a:pt x="6637468" y="0"/>
                </a:lnTo>
                <a:lnTo>
                  <a:pt x="32273" y="1194099"/>
                </a:lnTo>
                <a:lnTo>
                  <a:pt x="0" y="1710466"/>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Freeform 31"/>
          <p:cNvSpPr/>
          <p:nvPr/>
        </p:nvSpPr>
        <p:spPr>
          <a:xfrm>
            <a:off x="3220776" y="1748706"/>
            <a:ext cx="2854609" cy="1270219"/>
          </a:xfrm>
          <a:custGeom>
            <a:avLst/>
            <a:gdLst>
              <a:gd name="connsiteX0" fmla="*/ 0 w 3786691"/>
              <a:gd name="connsiteY0" fmla="*/ 871369 h 1398494"/>
              <a:gd name="connsiteX1" fmla="*/ 0 w 3786691"/>
              <a:gd name="connsiteY1" fmla="*/ 1398494 h 1398494"/>
              <a:gd name="connsiteX2" fmla="*/ 3786691 w 3786691"/>
              <a:gd name="connsiteY2" fmla="*/ 1398494 h 1398494"/>
              <a:gd name="connsiteX3" fmla="*/ 3786691 w 3786691"/>
              <a:gd name="connsiteY3" fmla="*/ 0 h 1398494"/>
              <a:gd name="connsiteX4" fmla="*/ 0 w 3786691"/>
              <a:gd name="connsiteY4" fmla="*/ 871369 h 1398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6691" h="1398494">
                <a:moveTo>
                  <a:pt x="0" y="871369"/>
                </a:moveTo>
                <a:lnTo>
                  <a:pt x="0" y="1398494"/>
                </a:lnTo>
                <a:lnTo>
                  <a:pt x="3786691" y="1398494"/>
                </a:lnTo>
                <a:lnTo>
                  <a:pt x="3786691" y="0"/>
                </a:lnTo>
                <a:lnTo>
                  <a:pt x="0" y="871369"/>
                </a:lnTo>
                <a:close/>
              </a:path>
            </a:pathLst>
          </a:custGeom>
          <a:solidFill>
            <a:schemeClr val="bg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p:cNvSpPr/>
          <p:nvPr/>
        </p:nvSpPr>
        <p:spPr>
          <a:xfrm>
            <a:off x="1106979" y="2165153"/>
            <a:ext cx="774876" cy="1754150"/>
          </a:xfrm>
          <a:prstGeom prst="rect">
            <a:avLst/>
          </a:prstGeom>
          <a:solidFill>
            <a:schemeClr val="bg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 name="Group 11"/>
          <p:cNvGrpSpPr/>
          <p:nvPr/>
        </p:nvGrpSpPr>
        <p:grpSpPr>
          <a:xfrm>
            <a:off x="943426" y="1571159"/>
            <a:ext cx="6947308" cy="4054422"/>
            <a:chOff x="2732442" y="1624405"/>
            <a:chExt cx="6820352" cy="3980331"/>
          </a:xfrm>
        </p:grpSpPr>
        <p:cxnSp>
          <p:nvCxnSpPr>
            <p:cNvPr id="7" name="Straight Arrow Connector 6"/>
            <p:cNvCxnSpPr/>
            <p:nvPr/>
          </p:nvCxnSpPr>
          <p:spPr>
            <a:xfrm flipV="1">
              <a:off x="2732442" y="1624405"/>
              <a:ext cx="0" cy="398032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732442" y="5604735"/>
              <a:ext cx="6820352"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3990689" y="5625579"/>
            <a:ext cx="1180901" cy="369332"/>
          </a:xfrm>
          <a:prstGeom prst="rect">
            <a:avLst/>
          </a:prstGeom>
          <a:noFill/>
        </p:spPr>
        <p:txBody>
          <a:bodyPr wrap="none" rtlCol="0">
            <a:spAutoFit/>
          </a:bodyPr>
          <a:lstStyle/>
          <a:p>
            <a:r>
              <a:rPr lang="en-US" dirty="0"/>
              <a:t>Resolution</a:t>
            </a:r>
          </a:p>
        </p:txBody>
      </p:sp>
      <p:sp>
        <p:nvSpPr>
          <p:cNvPr id="14" name="TextBox 13"/>
          <p:cNvSpPr txBox="1"/>
          <p:nvPr/>
        </p:nvSpPr>
        <p:spPr>
          <a:xfrm rot="16200000">
            <a:off x="145890" y="3413703"/>
            <a:ext cx="1285801" cy="369332"/>
          </a:xfrm>
          <a:prstGeom prst="rect">
            <a:avLst/>
          </a:prstGeom>
          <a:noFill/>
        </p:spPr>
        <p:txBody>
          <a:bodyPr wrap="none" rtlCol="0">
            <a:spAutoFit/>
          </a:bodyPr>
          <a:lstStyle/>
          <a:p>
            <a:r>
              <a:rPr lang="en-US" dirty="0"/>
              <a:t>Uncertainty</a:t>
            </a:r>
          </a:p>
        </p:txBody>
      </p:sp>
      <p:sp>
        <p:nvSpPr>
          <p:cNvPr id="21" name="TextBox 20"/>
          <p:cNvSpPr txBox="1"/>
          <p:nvPr/>
        </p:nvSpPr>
        <p:spPr>
          <a:xfrm>
            <a:off x="1084273" y="2662366"/>
            <a:ext cx="820289" cy="507831"/>
          </a:xfrm>
          <a:prstGeom prst="rect">
            <a:avLst/>
          </a:prstGeom>
          <a:noFill/>
        </p:spPr>
        <p:txBody>
          <a:bodyPr wrap="none" rtlCol="0">
            <a:spAutoFit/>
          </a:bodyPr>
          <a:lstStyle/>
          <a:p>
            <a:pPr algn="ctr"/>
            <a:r>
              <a:rPr lang="en-US" sz="1350" b="1" dirty="0">
                <a:solidFill>
                  <a:schemeClr val="accent1">
                    <a:lumMod val="40000"/>
                    <a:lumOff val="60000"/>
                  </a:schemeClr>
                </a:solidFill>
              </a:rPr>
              <a:t>STATSGO</a:t>
            </a:r>
          </a:p>
          <a:p>
            <a:pPr algn="ctr"/>
            <a:r>
              <a:rPr lang="en-US" sz="1350" b="1" dirty="0">
                <a:solidFill>
                  <a:schemeClr val="accent1">
                    <a:lumMod val="40000"/>
                    <a:lumOff val="60000"/>
                  </a:schemeClr>
                </a:solidFill>
              </a:rPr>
              <a:t>(1:250k)</a:t>
            </a:r>
          </a:p>
        </p:txBody>
      </p:sp>
      <p:sp>
        <p:nvSpPr>
          <p:cNvPr id="22" name="TextBox 21"/>
          <p:cNvSpPr txBox="1"/>
          <p:nvPr/>
        </p:nvSpPr>
        <p:spPr>
          <a:xfrm>
            <a:off x="2952039" y="3380008"/>
            <a:ext cx="786049" cy="507831"/>
          </a:xfrm>
          <a:prstGeom prst="rect">
            <a:avLst/>
          </a:prstGeom>
          <a:noFill/>
        </p:spPr>
        <p:txBody>
          <a:bodyPr wrap="none" rtlCol="0">
            <a:spAutoFit/>
          </a:bodyPr>
          <a:lstStyle/>
          <a:p>
            <a:pPr algn="ctr"/>
            <a:r>
              <a:rPr lang="en-US" sz="1350" b="1" dirty="0">
                <a:solidFill>
                  <a:schemeClr val="accent1">
                    <a:lumMod val="40000"/>
                    <a:lumOff val="60000"/>
                  </a:schemeClr>
                </a:solidFill>
              </a:rPr>
              <a:t>SSURGO</a:t>
            </a:r>
          </a:p>
          <a:p>
            <a:pPr algn="ctr"/>
            <a:r>
              <a:rPr lang="en-US" sz="1350" b="1" dirty="0">
                <a:solidFill>
                  <a:schemeClr val="accent1">
                    <a:lumMod val="40000"/>
                    <a:lumOff val="60000"/>
                  </a:schemeClr>
                </a:solidFill>
              </a:rPr>
              <a:t>(1:24k)</a:t>
            </a:r>
          </a:p>
        </p:txBody>
      </p:sp>
      <p:sp>
        <p:nvSpPr>
          <p:cNvPr id="23" name="TextBox 22"/>
          <p:cNvSpPr txBox="1"/>
          <p:nvPr/>
        </p:nvSpPr>
        <p:spPr>
          <a:xfrm>
            <a:off x="3889378" y="2399286"/>
            <a:ext cx="1759712" cy="507831"/>
          </a:xfrm>
          <a:prstGeom prst="rect">
            <a:avLst/>
          </a:prstGeom>
          <a:noFill/>
        </p:spPr>
        <p:txBody>
          <a:bodyPr wrap="none" rtlCol="0">
            <a:spAutoFit/>
          </a:bodyPr>
          <a:lstStyle/>
          <a:p>
            <a:pPr algn="ctr"/>
            <a:r>
              <a:rPr lang="en-US" sz="1350" b="1" dirty="0">
                <a:solidFill>
                  <a:schemeClr val="accent1">
                    <a:lumMod val="40000"/>
                    <a:lumOff val="60000"/>
                  </a:schemeClr>
                </a:solidFill>
              </a:rPr>
              <a:t>Various disaggregated</a:t>
            </a:r>
          </a:p>
          <a:p>
            <a:pPr algn="ctr"/>
            <a:r>
              <a:rPr lang="en-US" sz="1350" b="1" dirty="0">
                <a:solidFill>
                  <a:schemeClr val="accent1">
                    <a:lumMod val="40000"/>
                    <a:lumOff val="60000"/>
                  </a:schemeClr>
                </a:solidFill>
              </a:rPr>
              <a:t>SSURGO derivatives</a:t>
            </a:r>
          </a:p>
        </p:txBody>
      </p:sp>
      <p:sp>
        <p:nvSpPr>
          <p:cNvPr id="29" name="TextBox 28"/>
          <p:cNvSpPr txBox="1"/>
          <p:nvPr/>
        </p:nvSpPr>
        <p:spPr>
          <a:xfrm>
            <a:off x="2723166" y="4323414"/>
            <a:ext cx="2801216" cy="369332"/>
          </a:xfrm>
          <a:prstGeom prst="rect">
            <a:avLst/>
          </a:prstGeom>
          <a:noFill/>
        </p:spPr>
        <p:txBody>
          <a:bodyPr wrap="none" rtlCol="0">
            <a:spAutoFit/>
          </a:bodyPr>
          <a:lstStyle/>
          <a:p>
            <a:pPr algn="ctr"/>
            <a:r>
              <a:rPr lang="en-US" b="1" dirty="0">
                <a:solidFill>
                  <a:schemeClr val="accent2">
                    <a:lumMod val="75000"/>
                  </a:schemeClr>
                </a:solidFill>
              </a:rPr>
              <a:t>Future Soil Survey Products</a:t>
            </a:r>
          </a:p>
        </p:txBody>
      </p:sp>
      <p:cxnSp>
        <p:nvCxnSpPr>
          <p:cNvPr id="40" name="Straight Connector 39"/>
          <p:cNvCxnSpPr/>
          <p:nvPr/>
        </p:nvCxnSpPr>
        <p:spPr>
          <a:xfrm>
            <a:off x="788790" y="5020460"/>
            <a:ext cx="6835692" cy="0"/>
          </a:xfrm>
          <a:prstGeom prst="line">
            <a:avLst/>
          </a:prstGeom>
          <a:ln w="19050">
            <a:solidFill>
              <a:schemeClr val="accent4">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6289869" y="1462368"/>
            <a:ext cx="29748" cy="4336335"/>
          </a:xfrm>
          <a:prstGeom prst="line">
            <a:avLst/>
          </a:prstGeom>
          <a:ln w="19050">
            <a:solidFill>
              <a:schemeClr val="accent4">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061497" y="4996288"/>
            <a:ext cx="3480183" cy="300082"/>
          </a:xfrm>
          <a:prstGeom prst="rect">
            <a:avLst/>
          </a:prstGeom>
          <a:noFill/>
        </p:spPr>
        <p:txBody>
          <a:bodyPr wrap="none" rtlCol="0">
            <a:spAutoFit/>
          </a:bodyPr>
          <a:lstStyle/>
          <a:p>
            <a:r>
              <a:rPr lang="en-US" sz="1350" b="1" dirty="0">
                <a:solidFill>
                  <a:schemeClr val="bg2">
                    <a:lumMod val="90000"/>
                  </a:schemeClr>
                </a:solidFill>
              </a:rPr>
              <a:t>intrinsic heterogeneity of soils and landscapes</a:t>
            </a:r>
          </a:p>
        </p:txBody>
      </p:sp>
      <p:sp>
        <p:nvSpPr>
          <p:cNvPr id="45" name="TextBox 44"/>
          <p:cNvSpPr txBox="1"/>
          <p:nvPr/>
        </p:nvSpPr>
        <p:spPr>
          <a:xfrm>
            <a:off x="6294346" y="3087710"/>
            <a:ext cx="2188676" cy="507831"/>
          </a:xfrm>
          <a:prstGeom prst="rect">
            <a:avLst/>
          </a:prstGeom>
          <a:noFill/>
        </p:spPr>
        <p:txBody>
          <a:bodyPr wrap="none" rtlCol="0">
            <a:spAutoFit/>
          </a:bodyPr>
          <a:lstStyle/>
          <a:p>
            <a:pPr algn="ctr"/>
            <a:r>
              <a:rPr lang="en-US" sz="1350" b="1" dirty="0">
                <a:solidFill>
                  <a:schemeClr val="bg2">
                    <a:lumMod val="90000"/>
                  </a:schemeClr>
                </a:solidFill>
              </a:rPr>
              <a:t>practical limitations defined</a:t>
            </a:r>
          </a:p>
          <a:p>
            <a:pPr algn="ctr"/>
            <a:r>
              <a:rPr lang="en-US" sz="1350" b="1" dirty="0">
                <a:solidFill>
                  <a:schemeClr val="bg2">
                    <a:lumMod val="90000"/>
                  </a:schemeClr>
                </a:solidFill>
              </a:rPr>
              <a:t>by cost / benefit ratio</a:t>
            </a:r>
          </a:p>
        </p:txBody>
      </p:sp>
      <p:sp>
        <p:nvSpPr>
          <p:cNvPr id="26" name="TextBox 25"/>
          <p:cNvSpPr txBox="1"/>
          <p:nvPr/>
        </p:nvSpPr>
        <p:spPr>
          <a:xfrm>
            <a:off x="1858446" y="913367"/>
            <a:ext cx="5427191" cy="369332"/>
          </a:xfrm>
          <a:prstGeom prst="rect">
            <a:avLst/>
          </a:prstGeom>
          <a:noFill/>
        </p:spPr>
        <p:txBody>
          <a:bodyPr wrap="none" rtlCol="0">
            <a:spAutoFit/>
          </a:bodyPr>
          <a:lstStyle/>
          <a:p>
            <a:pPr algn="ctr"/>
            <a:r>
              <a:rPr lang="en-US" dirty="0"/>
              <a:t>How do we reduce uncertainty and increase resolution?</a:t>
            </a:r>
          </a:p>
        </p:txBody>
      </p:sp>
      <p:cxnSp>
        <p:nvCxnSpPr>
          <p:cNvPr id="3" name="Straight Arrow Connector 2"/>
          <p:cNvCxnSpPr/>
          <p:nvPr/>
        </p:nvCxnSpPr>
        <p:spPr>
          <a:xfrm>
            <a:off x="1478756" y="3244079"/>
            <a:ext cx="0" cy="1363640"/>
          </a:xfrm>
          <a:prstGeom prst="straightConnector1">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3343275" y="3864756"/>
            <a:ext cx="0" cy="458658"/>
          </a:xfrm>
          <a:prstGeom prst="straightConnector1">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4672013" y="2884034"/>
            <a:ext cx="0" cy="1363640"/>
          </a:xfrm>
          <a:prstGeom prst="straightConnector1">
            <a:avLst/>
          </a:prstGeom>
          <a:ln w="190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22275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E0ED1C-E2CD-4440-A854-F514AAC558F9}"/>
              </a:ext>
            </a:extLst>
          </p:cNvPr>
          <p:cNvPicPr>
            <a:picLocks noChangeAspect="1"/>
          </p:cNvPicPr>
          <p:nvPr/>
        </p:nvPicPr>
        <p:blipFill>
          <a:blip r:embed="rId3"/>
          <a:stretch>
            <a:fillRect/>
          </a:stretch>
        </p:blipFill>
        <p:spPr>
          <a:xfrm>
            <a:off x="909419" y="491343"/>
            <a:ext cx="7325161" cy="6234545"/>
          </a:xfrm>
          <a:prstGeom prst="rect">
            <a:avLst/>
          </a:prstGeom>
        </p:spPr>
      </p:pic>
      <p:sp>
        <p:nvSpPr>
          <p:cNvPr id="8" name="TextBox 7">
            <a:extLst>
              <a:ext uri="{FF2B5EF4-FFF2-40B4-BE49-F238E27FC236}">
                <a16:creationId xmlns:a16="http://schemas.microsoft.com/office/drawing/2014/main" id="{72EEC50A-D761-4C1B-AD8B-D0611C28EFA9}"/>
              </a:ext>
            </a:extLst>
          </p:cNvPr>
          <p:cNvSpPr txBox="1"/>
          <p:nvPr/>
        </p:nvSpPr>
        <p:spPr>
          <a:xfrm>
            <a:off x="9525" y="-38784"/>
            <a:ext cx="7847020"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RIC: wrangling variability / uncertainty </a:t>
            </a:r>
          </a:p>
        </p:txBody>
      </p:sp>
    </p:spTree>
    <p:extLst>
      <p:ext uri="{BB962C8B-B14F-4D97-AF65-F5344CB8AC3E}">
        <p14:creationId xmlns:p14="http://schemas.microsoft.com/office/powerpoint/2010/main" val="1981246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3">
            <a:extLst>
              <a:ext uri="{FF2B5EF4-FFF2-40B4-BE49-F238E27FC236}">
                <a16:creationId xmlns:a16="http://schemas.microsoft.com/office/drawing/2014/main" id="{2AF8B482-3339-4EAF-A1F4-A45722595E95}"/>
              </a:ext>
            </a:extLst>
          </p:cNvPr>
          <p:cNvSpPr txBox="1">
            <a:spLocks noChangeArrowheads="1"/>
          </p:cNvSpPr>
          <p:nvPr/>
        </p:nvSpPr>
        <p:spPr>
          <a:xfrm>
            <a:off x="457200" y="1219200"/>
            <a:ext cx="8229600" cy="512064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Aft>
                <a:spcPts val="600"/>
              </a:spcAft>
            </a:pPr>
            <a:r>
              <a:rPr lang="en-US" dirty="0">
                <a:solidFill>
                  <a:schemeClr val="bg1"/>
                </a:solidFill>
                <a:latin typeface="Candara" panose="020E0502030303020204" pitchFamily="34" charset="0"/>
              </a:rPr>
              <a:t>Uncertainty arises when we are not sure about the ‘true’ state of the environment; it is an expression of confidence based on limited knowledge</a:t>
            </a:r>
          </a:p>
          <a:p>
            <a:pPr algn="l">
              <a:spcAft>
                <a:spcPts val="600"/>
              </a:spcAft>
            </a:pPr>
            <a:r>
              <a:rPr lang="en-US" dirty="0">
                <a:solidFill>
                  <a:schemeClr val="bg1"/>
                </a:solidFill>
                <a:latin typeface="Candara" panose="020E0502030303020204" pitchFamily="34" charset="0"/>
              </a:rPr>
              <a:t>Uncertainty is an </a:t>
            </a:r>
            <a:r>
              <a:rPr lang="en-US" b="1" dirty="0">
                <a:solidFill>
                  <a:schemeClr val="bg1"/>
                </a:solidFill>
                <a:latin typeface="Candara" panose="020E0502030303020204" pitchFamily="34" charset="0"/>
              </a:rPr>
              <a:t>acknowledgement of error</a:t>
            </a:r>
            <a:r>
              <a:rPr lang="en-US" dirty="0">
                <a:solidFill>
                  <a:schemeClr val="bg1"/>
                </a:solidFill>
                <a:latin typeface="Candara" panose="020E0502030303020204" pitchFamily="34" charset="0"/>
              </a:rPr>
              <a:t>: we are aware that our representation of reality may differ from reality and express this by being uncertain</a:t>
            </a:r>
          </a:p>
          <a:p>
            <a:pPr algn="l">
              <a:spcAft>
                <a:spcPts val="600"/>
              </a:spcAft>
            </a:pPr>
            <a:r>
              <a:rPr lang="en-US" dirty="0">
                <a:solidFill>
                  <a:schemeClr val="bg1"/>
                </a:solidFill>
                <a:latin typeface="Candara" panose="020E0502030303020204" pitchFamily="34" charset="0"/>
              </a:rPr>
              <a:t>Uncertainty is </a:t>
            </a:r>
            <a:r>
              <a:rPr lang="en-US" b="1" dirty="0">
                <a:solidFill>
                  <a:schemeClr val="bg1"/>
                </a:solidFill>
                <a:latin typeface="Candara" panose="020E0502030303020204" pitchFamily="34" charset="0"/>
              </a:rPr>
              <a:t>subjective</a:t>
            </a:r>
            <a:r>
              <a:rPr lang="en-US" dirty="0">
                <a:solidFill>
                  <a:schemeClr val="bg1"/>
                </a:solidFill>
                <a:latin typeface="Candara" panose="020E0502030303020204" pitchFamily="34" charset="0"/>
              </a:rPr>
              <a:t>; one person can be more uncertain than another</a:t>
            </a:r>
          </a:p>
          <a:p>
            <a:pPr algn="l">
              <a:spcAft>
                <a:spcPts val="600"/>
              </a:spcAft>
            </a:pPr>
            <a:r>
              <a:rPr lang="en-US" dirty="0">
                <a:solidFill>
                  <a:schemeClr val="bg1"/>
                </a:solidFill>
                <a:latin typeface="Candara" panose="020E0502030303020204" pitchFamily="34" charset="0"/>
              </a:rPr>
              <a:t>In the presence of uncertainty, </a:t>
            </a:r>
            <a:r>
              <a:rPr lang="en-US" b="1" dirty="0">
                <a:solidFill>
                  <a:schemeClr val="bg1"/>
                </a:solidFill>
                <a:latin typeface="Candara" panose="020E0502030303020204" pitchFamily="34" charset="0"/>
              </a:rPr>
              <a:t>we cannot identify a true ‘reality’</a:t>
            </a:r>
            <a:r>
              <a:rPr lang="en-US" dirty="0">
                <a:solidFill>
                  <a:schemeClr val="bg1"/>
                </a:solidFill>
                <a:latin typeface="Candara" panose="020E0502030303020204" pitchFamily="34" charset="0"/>
              </a:rPr>
              <a:t>.  But perhaps we can identify all possible realities and a probability for each one.</a:t>
            </a:r>
          </a:p>
        </p:txBody>
      </p:sp>
      <p:sp>
        <p:nvSpPr>
          <p:cNvPr id="10" name="TextBox 9">
            <a:extLst>
              <a:ext uri="{FF2B5EF4-FFF2-40B4-BE49-F238E27FC236}">
                <a16:creationId xmlns:a16="http://schemas.microsoft.com/office/drawing/2014/main" id="{7F802426-8EB4-4C22-8C88-604555AAC5F0}"/>
              </a:ext>
            </a:extLst>
          </p:cNvPr>
          <p:cNvSpPr txBox="1"/>
          <p:nvPr/>
        </p:nvSpPr>
        <p:spPr>
          <a:xfrm>
            <a:off x="7190517" y="6457890"/>
            <a:ext cx="1953483" cy="400110"/>
          </a:xfrm>
          <a:prstGeom prst="rect">
            <a:avLst/>
          </a:prstGeom>
          <a:noFill/>
        </p:spPr>
        <p:txBody>
          <a:bodyPr wrap="none" rtlCol="0">
            <a:spAutoFit/>
          </a:bodyPr>
          <a:lstStyle/>
          <a:p>
            <a:pPr marL="0" lvl="1"/>
            <a:r>
              <a:rPr lang="en-US" sz="2000" dirty="0" err="1">
                <a:solidFill>
                  <a:schemeClr val="bg1"/>
                </a:solidFill>
                <a:effectLst>
                  <a:outerShdw blurRad="38100" dist="38100" dir="2700000" algn="tl">
                    <a:srgbClr val="000000">
                      <a:alpha val="43137"/>
                    </a:srgbClr>
                  </a:outerShdw>
                </a:effectLst>
                <a:latin typeface="Candara" panose="020E0502030303020204" pitchFamily="34" charset="0"/>
              </a:rPr>
              <a:t>Heuvelink</a:t>
            </a:r>
            <a:r>
              <a:rPr lang="en-US" sz="2000" dirty="0">
                <a:solidFill>
                  <a:schemeClr val="bg1"/>
                </a:solidFill>
                <a:effectLst>
                  <a:outerShdw blurRad="38100" dist="38100" dir="2700000" algn="tl">
                    <a:srgbClr val="000000">
                      <a:alpha val="43137"/>
                    </a:srgbClr>
                  </a:outerShdw>
                </a:effectLst>
                <a:latin typeface="Candara" panose="020E0502030303020204" pitchFamily="34" charset="0"/>
              </a:rPr>
              <a:t> (2012)</a:t>
            </a:r>
          </a:p>
        </p:txBody>
      </p:sp>
      <p:sp>
        <p:nvSpPr>
          <p:cNvPr id="11" name="TextBox 10">
            <a:extLst>
              <a:ext uri="{FF2B5EF4-FFF2-40B4-BE49-F238E27FC236}">
                <a16:creationId xmlns:a16="http://schemas.microsoft.com/office/drawing/2014/main" id="{94F7AF02-97E2-4C34-A6BC-ADE93CE4F163}"/>
              </a:ext>
            </a:extLst>
          </p:cNvPr>
          <p:cNvSpPr txBox="1"/>
          <p:nvPr/>
        </p:nvSpPr>
        <p:spPr>
          <a:xfrm>
            <a:off x="9525" y="-38784"/>
            <a:ext cx="4482317"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Error and Uncertainty</a:t>
            </a:r>
          </a:p>
        </p:txBody>
      </p:sp>
    </p:spTree>
    <p:extLst>
      <p:ext uri="{BB962C8B-B14F-4D97-AF65-F5344CB8AC3E}">
        <p14:creationId xmlns:p14="http://schemas.microsoft.com/office/powerpoint/2010/main" val="722058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20DD9E-4B2E-4CAF-904E-2C385416DD9B}"/>
              </a:ext>
            </a:extLst>
          </p:cNvPr>
          <p:cNvSpPr txBox="1"/>
          <p:nvPr/>
        </p:nvSpPr>
        <p:spPr>
          <a:xfrm>
            <a:off x="9525" y="-38784"/>
            <a:ext cx="5769336"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Bias—Variance Compromise</a:t>
            </a:r>
          </a:p>
        </p:txBody>
      </p:sp>
      <p:pic>
        <p:nvPicPr>
          <p:cNvPr id="8" name="Picture 7">
            <a:extLst>
              <a:ext uri="{FF2B5EF4-FFF2-40B4-BE49-F238E27FC236}">
                <a16:creationId xmlns:a16="http://schemas.microsoft.com/office/drawing/2014/main" id="{0CF04994-E150-464F-87BF-93F10100C1EE}"/>
              </a:ext>
            </a:extLst>
          </p:cNvPr>
          <p:cNvPicPr>
            <a:picLocks noChangeAspect="1"/>
          </p:cNvPicPr>
          <p:nvPr/>
        </p:nvPicPr>
        <p:blipFill>
          <a:blip r:embed="rId3"/>
          <a:stretch>
            <a:fillRect/>
          </a:stretch>
        </p:blipFill>
        <p:spPr>
          <a:xfrm>
            <a:off x="857250" y="1476983"/>
            <a:ext cx="7429500" cy="4717143"/>
          </a:xfrm>
          <a:prstGeom prst="rect">
            <a:avLst/>
          </a:prstGeom>
        </p:spPr>
      </p:pic>
      <p:sp>
        <p:nvSpPr>
          <p:cNvPr id="9" name="Rectangle 8">
            <a:extLst>
              <a:ext uri="{FF2B5EF4-FFF2-40B4-BE49-F238E27FC236}">
                <a16:creationId xmlns:a16="http://schemas.microsoft.com/office/drawing/2014/main" id="{77DD6493-251D-4A7B-A4F7-3FFBECD73CA1}"/>
              </a:ext>
            </a:extLst>
          </p:cNvPr>
          <p:cNvSpPr/>
          <p:nvPr/>
        </p:nvSpPr>
        <p:spPr>
          <a:xfrm>
            <a:off x="3876121" y="6357185"/>
            <a:ext cx="2111604" cy="369332"/>
          </a:xfrm>
          <a:prstGeom prst="rect">
            <a:avLst/>
          </a:prstGeom>
        </p:spPr>
        <p:txBody>
          <a:bodyPr wrap="none">
            <a:spAutoFit/>
          </a:bodyPr>
          <a:lstStyle/>
          <a:p>
            <a:r>
              <a:rPr lang="en-US" dirty="0" err="1">
                <a:solidFill>
                  <a:schemeClr val="bg1"/>
                </a:solidFill>
                <a:latin typeface="Candara" panose="020E0502030303020204" pitchFamily="34" charset="0"/>
              </a:rPr>
              <a:t>Fortmann</a:t>
            </a:r>
            <a:r>
              <a:rPr lang="en-US" dirty="0">
                <a:solidFill>
                  <a:schemeClr val="bg1"/>
                </a:solidFill>
                <a:latin typeface="Candara" panose="020E0502030303020204" pitchFamily="34" charset="0"/>
              </a:rPr>
              <a:t>-Roe, 2012</a:t>
            </a:r>
          </a:p>
        </p:txBody>
      </p:sp>
    </p:spTree>
    <p:extLst>
      <p:ext uri="{BB962C8B-B14F-4D97-AF65-F5344CB8AC3E}">
        <p14:creationId xmlns:p14="http://schemas.microsoft.com/office/powerpoint/2010/main" val="3080021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20DD9E-4B2E-4CAF-904E-2C385416DD9B}"/>
              </a:ext>
            </a:extLst>
          </p:cNvPr>
          <p:cNvSpPr txBox="1"/>
          <p:nvPr/>
        </p:nvSpPr>
        <p:spPr>
          <a:xfrm>
            <a:off x="9525" y="-38784"/>
            <a:ext cx="5769336"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Bias—Variance Compromise</a:t>
            </a:r>
          </a:p>
        </p:txBody>
      </p:sp>
      <p:sp>
        <p:nvSpPr>
          <p:cNvPr id="3" name="Rectangle 2">
            <a:extLst>
              <a:ext uri="{FF2B5EF4-FFF2-40B4-BE49-F238E27FC236}">
                <a16:creationId xmlns:a16="http://schemas.microsoft.com/office/drawing/2014/main" id="{05935782-41B9-4C93-A368-405FE2A950B4}"/>
              </a:ext>
            </a:extLst>
          </p:cNvPr>
          <p:cNvSpPr/>
          <p:nvPr/>
        </p:nvSpPr>
        <p:spPr>
          <a:xfrm>
            <a:off x="434567" y="1735289"/>
            <a:ext cx="7804087" cy="3139321"/>
          </a:xfrm>
          <a:prstGeom prst="rect">
            <a:avLst/>
          </a:prstGeom>
        </p:spPr>
        <p:txBody>
          <a:bodyPr wrap="square">
            <a:spAutoFit/>
          </a:bodyPr>
          <a:lstStyle/>
          <a:p>
            <a:pPr marL="285750" indent="-285750">
              <a:buFont typeface="Arial" panose="020B0604020202020204" pitchFamily="34" charset="0"/>
              <a:buChar char="•"/>
            </a:pPr>
            <a:r>
              <a:rPr lang="en-US" sz="2200" b="1" dirty="0">
                <a:solidFill>
                  <a:schemeClr val="bg1"/>
                </a:solidFill>
                <a:latin typeface="Candara" panose="020E0502030303020204" pitchFamily="34" charset="0"/>
              </a:rPr>
              <a:t>bias</a:t>
            </a:r>
            <a:r>
              <a:rPr lang="en-US" sz="2200" dirty="0">
                <a:solidFill>
                  <a:schemeClr val="bg1"/>
                </a:solidFill>
                <a:latin typeface="Candara" panose="020E0502030303020204" pitchFamily="34" charset="0"/>
              </a:rPr>
              <a:t> is caused by erroneous model assumptions (e.g. linearity). High bias can cause an algorithm to miss locally relevant relations between variables, such as curvature or inflection points (</a:t>
            </a:r>
            <a:r>
              <a:rPr lang="en-US" sz="2200" i="1" dirty="0">
                <a:solidFill>
                  <a:schemeClr val="bg1"/>
                </a:solidFill>
                <a:latin typeface="Candara" panose="020E0502030303020204" pitchFamily="34" charset="0"/>
              </a:rPr>
              <a:t>underfitting, too general</a:t>
            </a:r>
            <a:r>
              <a:rPr lang="en-US" sz="2200" dirty="0">
                <a:solidFill>
                  <a:schemeClr val="bg1"/>
                </a:solidFill>
                <a:latin typeface="Candara" panose="020E0502030303020204" pitchFamily="34" charset="0"/>
              </a:rPr>
              <a:t>).</a:t>
            </a:r>
            <a:br>
              <a:rPr lang="en-US" sz="2200" dirty="0">
                <a:solidFill>
                  <a:schemeClr val="bg1"/>
                </a:solidFill>
                <a:latin typeface="Candara" panose="020E0502030303020204" pitchFamily="34" charset="0"/>
              </a:rPr>
            </a:br>
            <a:endParaRPr lang="en-US" sz="2200" dirty="0">
              <a:solidFill>
                <a:schemeClr val="bg1"/>
              </a:solidFill>
              <a:latin typeface="Candara" panose="020E0502030303020204" pitchFamily="34" charset="0"/>
            </a:endParaRPr>
          </a:p>
          <a:p>
            <a:pPr marL="285750" indent="-285750">
              <a:buFont typeface="Arial" panose="020B0604020202020204" pitchFamily="34" charset="0"/>
              <a:buChar char="•"/>
            </a:pPr>
            <a:r>
              <a:rPr lang="en-US" sz="2200" b="1" dirty="0">
                <a:solidFill>
                  <a:schemeClr val="bg1"/>
                </a:solidFill>
                <a:latin typeface="Candara" panose="020E0502030303020204" pitchFamily="34" charset="0"/>
              </a:rPr>
              <a:t>variance</a:t>
            </a:r>
            <a:r>
              <a:rPr lang="en-US" sz="2200" dirty="0">
                <a:solidFill>
                  <a:schemeClr val="bg1"/>
                </a:solidFill>
                <a:latin typeface="Candara" panose="020E0502030303020204" pitchFamily="34" charset="0"/>
              </a:rPr>
              <a:t> is the result of sensitivity to small fluctuations in the training set. High variance can cause an algorithm to model the random noise in the training data, rather than the intended outputs (</a:t>
            </a:r>
            <a:r>
              <a:rPr lang="en-US" sz="2200" i="1" dirty="0">
                <a:solidFill>
                  <a:schemeClr val="bg1"/>
                </a:solidFill>
                <a:latin typeface="Candara" panose="020E0502030303020204" pitchFamily="34" charset="0"/>
              </a:rPr>
              <a:t>overfitting, too specific</a:t>
            </a:r>
            <a:r>
              <a:rPr lang="en-US" sz="2200" dirty="0">
                <a:solidFill>
                  <a:schemeClr val="bg1"/>
                </a:solidFill>
                <a:latin typeface="Candara" panose="020E0502030303020204" pitchFamily="34" charset="0"/>
              </a:rPr>
              <a:t>).</a:t>
            </a:r>
          </a:p>
        </p:txBody>
      </p:sp>
      <p:sp>
        <p:nvSpPr>
          <p:cNvPr id="4" name="Rectangle 3">
            <a:extLst>
              <a:ext uri="{FF2B5EF4-FFF2-40B4-BE49-F238E27FC236}">
                <a16:creationId xmlns:a16="http://schemas.microsoft.com/office/drawing/2014/main" id="{999F340C-EE8F-4E21-92A3-712CD967FA06}"/>
              </a:ext>
            </a:extLst>
          </p:cNvPr>
          <p:cNvSpPr/>
          <p:nvPr/>
        </p:nvSpPr>
        <p:spPr>
          <a:xfrm>
            <a:off x="1000600" y="5786908"/>
            <a:ext cx="6672019" cy="430887"/>
          </a:xfrm>
          <a:prstGeom prst="rect">
            <a:avLst/>
          </a:prstGeom>
        </p:spPr>
        <p:txBody>
          <a:bodyPr wrap="none">
            <a:spAutoFit/>
          </a:bodyPr>
          <a:lstStyle/>
          <a:p>
            <a:r>
              <a:rPr lang="en-US" sz="2200" dirty="0">
                <a:solidFill>
                  <a:schemeClr val="bg1"/>
                </a:solidFill>
                <a:latin typeface="Candara" panose="020E0502030303020204" pitchFamily="34" charset="0"/>
                <a:hlinkClick r:id="rId3">
                  <a:extLst>
                    <a:ext uri="{A12FA001-AC4F-418D-AE19-62706E023703}">
                      <ahyp:hlinkClr xmlns:ahyp="http://schemas.microsoft.com/office/drawing/2018/hyperlinkcolor" val="tx"/>
                    </a:ext>
                  </a:extLst>
                </a:hlinkClick>
              </a:rPr>
              <a:t>worth reading: https://www.fharrell.com/post/stat-ml2/</a:t>
            </a:r>
            <a:endParaRPr lang="en-US" sz="2200" dirty="0">
              <a:solidFill>
                <a:schemeClr val="bg1"/>
              </a:solidFill>
              <a:latin typeface="Candara" panose="020E0502030303020204" pitchFamily="34" charset="0"/>
            </a:endParaRPr>
          </a:p>
        </p:txBody>
      </p:sp>
    </p:spTree>
    <p:extLst>
      <p:ext uri="{BB962C8B-B14F-4D97-AF65-F5344CB8AC3E}">
        <p14:creationId xmlns:p14="http://schemas.microsoft.com/office/powerpoint/2010/main" val="2917584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20DD9E-4B2E-4CAF-904E-2C385416DD9B}"/>
              </a:ext>
            </a:extLst>
          </p:cNvPr>
          <p:cNvSpPr txBox="1"/>
          <p:nvPr/>
        </p:nvSpPr>
        <p:spPr>
          <a:xfrm>
            <a:off x="9525" y="-38784"/>
            <a:ext cx="5769336"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Bias—Variance Compromise</a:t>
            </a:r>
          </a:p>
        </p:txBody>
      </p:sp>
      <p:pic>
        <p:nvPicPr>
          <p:cNvPr id="6" name="Picture 5">
            <a:extLst>
              <a:ext uri="{FF2B5EF4-FFF2-40B4-BE49-F238E27FC236}">
                <a16:creationId xmlns:a16="http://schemas.microsoft.com/office/drawing/2014/main" id="{28A9C1C2-5F67-4348-A057-E4D50D9F5A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364" y="554922"/>
            <a:ext cx="6927273" cy="6234545"/>
          </a:xfrm>
          <a:prstGeom prst="rect">
            <a:avLst/>
          </a:prstGeom>
        </p:spPr>
      </p:pic>
    </p:spTree>
    <p:extLst>
      <p:ext uri="{BB962C8B-B14F-4D97-AF65-F5344CB8AC3E}">
        <p14:creationId xmlns:p14="http://schemas.microsoft.com/office/powerpoint/2010/main" val="2920424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20DD9E-4B2E-4CAF-904E-2C385416DD9B}"/>
              </a:ext>
            </a:extLst>
          </p:cNvPr>
          <p:cNvSpPr txBox="1"/>
          <p:nvPr/>
        </p:nvSpPr>
        <p:spPr>
          <a:xfrm>
            <a:off x="9525" y="-38784"/>
            <a:ext cx="5769336"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Bias—Variance Compromise</a:t>
            </a:r>
          </a:p>
        </p:txBody>
      </p:sp>
      <p:pic>
        <p:nvPicPr>
          <p:cNvPr id="4" name="Picture 3">
            <a:extLst>
              <a:ext uri="{FF2B5EF4-FFF2-40B4-BE49-F238E27FC236}">
                <a16:creationId xmlns:a16="http://schemas.microsoft.com/office/drawing/2014/main" id="{FEBBA933-713C-4946-822E-CFD3961EE9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4273" y="593834"/>
            <a:ext cx="5195455" cy="6234545"/>
          </a:xfrm>
          <a:prstGeom prst="rect">
            <a:avLst/>
          </a:prstGeom>
        </p:spPr>
      </p:pic>
    </p:spTree>
    <p:extLst>
      <p:ext uri="{BB962C8B-B14F-4D97-AF65-F5344CB8AC3E}">
        <p14:creationId xmlns:p14="http://schemas.microsoft.com/office/powerpoint/2010/main" val="1814271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20DD9E-4B2E-4CAF-904E-2C385416DD9B}"/>
              </a:ext>
            </a:extLst>
          </p:cNvPr>
          <p:cNvSpPr txBox="1"/>
          <p:nvPr/>
        </p:nvSpPr>
        <p:spPr>
          <a:xfrm>
            <a:off x="9525" y="-38784"/>
            <a:ext cx="5769336" cy="646331"/>
          </a:xfrm>
          <a:prstGeom prst="rect">
            <a:avLst/>
          </a:prstGeom>
          <a:noFill/>
        </p:spPr>
        <p:txBody>
          <a:bodyPr wrap="none" rtlCol="0">
            <a:spAutoFit/>
          </a:bodyPr>
          <a:lstStyle/>
          <a:p>
            <a:r>
              <a:rPr lang="en-US" sz="3600" b="1" dirty="0">
                <a:solidFill>
                  <a:schemeClr val="bg1"/>
                </a:solidFill>
                <a:latin typeface="Candara" panose="020E0502030303020204" pitchFamily="34" charset="0"/>
              </a:rPr>
              <a:t>Bias—Variance Compromise</a:t>
            </a:r>
          </a:p>
        </p:txBody>
      </p:sp>
      <p:pic>
        <p:nvPicPr>
          <p:cNvPr id="2050" name="Picture 2" descr="Curve-Fitting">
            <a:extLst>
              <a:ext uri="{FF2B5EF4-FFF2-40B4-BE49-F238E27FC236}">
                <a16:creationId xmlns:a16="http://schemas.microsoft.com/office/drawing/2014/main" id="{3E6DFC5D-A942-4E10-998A-BE41CFB2D7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7829" y="556168"/>
            <a:ext cx="3928341" cy="623454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95F6645-1DB8-4A81-809F-4789160A7789}"/>
              </a:ext>
            </a:extLst>
          </p:cNvPr>
          <p:cNvSpPr/>
          <p:nvPr/>
        </p:nvSpPr>
        <p:spPr>
          <a:xfrm>
            <a:off x="6701820" y="6421381"/>
            <a:ext cx="2432654" cy="369332"/>
          </a:xfrm>
          <a:prstGeom prst="rect">
            <a:avLst/>
          </a:prstGeom>
        </p:spPr>
        <p:txBody>
          <a:bodyPr wrap="none">
            <a:spAutoFit/>
          </a:bodyPr>
          <a:lstStyle/>
          <a:p>
            <a:r>
              <a:rPr lang="en-US" dirty="0">
                <a:solidFill>
                  <a:schemeClr val="bg1"/>
                </a:solidFill>
                <a:latin typeface="Candara" panose="020E0502030303020204" pitchFamily="34" charset="0"/>
                <a:hlinkClick r:id="rId4">
                  <a:extLst>
                    <a:ext uri="{A12FA001-AC4F-418D-AE19-62706E023703}">
                      <ahyp:hlinkClr xmlns:ahyp="http://schemas.microsoft.com/office/drawing/2018/hyperlinkcolor" val="tx"/>
                    </a:ext>
                  </a:extLst>
                </a:hlinkClick>
              </a:rPr>
              <a:t>https://xkcd.com/2048/</a:t>
            </a:r>
            <a:endParaRPr lang="en-US" dirty="0">
              <a:solidFill>
                <a:schemeClr val="bg1"/>
              </a:solidFill>
              <a:latin typeface="Candara" panose="020E0502030303020204" pitchFamily="34" charset="0"/>
            </a:endParaRPr>
          </a:p>
        </p:txBody>
      </p:sp>
    </p:spTree>
    <p:extLst>
      <p:ext uri="{BB962C8B-B14F-4D97-AF65-F5344CB8AC3E}">
        <p14:creationId xmlns:p14="http://schemas.microsoft.com/office/powerpoint/2010/main" val="7086627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683</TotalTime>
  <Words>2130</Words>
  <Application>Microsoft Office PowerPoint</Application>
  <PresentationFormat>On-screen Show (4:3)</PresentationFormat>
  <Paragraphs>336</Paragraphs>
  <Slides>33</Slides>
  <Notes>33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Calibri Light</vt:lpstr>
      <vt:lpstr>Cambria Math</vt:lpstr>
      <vt:lpstr>Candara</vt:lpstr>
      <vt:lpstr>Consolas</vt:lpstr>
      <vt:lpstr>Office Theme</vt:lpstr>
      <vt:lpstr>PowerPoint Presentation</vt:lpstr>
      <vt:lpstr>PowerPoint Presentation</vt:lpstr>
      <vt:lpstr>Precision vs. Accuracy vs. Uncertainty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Beaudette, Dylan - NRCS, Sonora, CA</dc:creator>
  <cp:lastModifiedBy>Beaudette, Dylan - NRCS, Sonora, CA</cp:lastModifiedBy>
  <cp:revision>75</cp:revision>
  <dcterms:created xsi:type="dcterms:W3CDTF">2019-10-16T17:43:13Z</dcterms:created>
  <dcterms:modified xsi:type="dcterms:W3CDTF">2020-03-13T07:24:40Z</dcterms:modified>
</cp:coreProperties>
</file>